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5"/>
  </p:notesMasterIdLst>
  <p:sldIdLst>
    <p:sldId id="341" r:id="rId3"/>
    <p:sldId id="1016" r:id="rId4"/>
    <p:sldId id="342" r:id="rId5"/>
    <p:sldId id="1023" r:id="rId6"/>
    <p:sldId id="663" r:id="rId7"/>
    <p:sldId id="345" r:id="rId8"/>
    <p:sldId id="1080" r:id="rId9"/>
    <p:sldId id="678" r:id="rId10"/>
    <p:sldId id="1055" r:id="rId11"/>
    <p:sldId id="1062" r:id="rId12"/>
    <p:sldId id="1066" r:id="rId13"/>
    <p:sldId id="1067" r:id="rId14"/>
    <p:sldId id="366" r:id="rId15"/>
    <p:sldId id="367" r:id="rId16"/>
    <p:sldId id="368" r:id="rId17"/>
    <p:sldId id="1058" r:id="rId18"/>
    <p:sldId id="1063" r:id="rId19"/>
    <p:sldId id="1064" r:id="rId20"/>
    <p:sldId id="1068" r:id="rId21"/>
    <p:sldId id="1088" r:id="rId22"/>
    <p:sldId id="1057" r:id="rId23"/>
    <p:sldId id="351" r:id="rId24"/>
    <p:sldId id="365" r:id="rId25"/>
    <p:sldId id="1072" r:id="rId26"/>
    <p:sldId id="356" r:id="rId27"/>
    <p:sldId id="1070" r:id="rId28"/>
    <p:sldId id="1069" r:id="rId29"/>
    <p:sldId id="347" r:id="rId30"/>
    <p:sldId id="1059" r:id="rId31"/>
    <p:sldId id="1065" r:id="rId32"/>
    <p:sldId id="1073" r:id="rId33"/>
    <p:sldId id="1074" r:id="rId34"/>
    <p:sldId id="1075" r:id="rId35"/>
    <p:sldId id="1076" r:id="rId36"/>
    <p:sldId id="1077" r:id="rId37"/>
    <p:sldId id="1078" r:id="rId38"/>
    <p:sldId id="1079" r:id="rId39"/>
    <p:sldId id="1060" r:id="rId40"/>
    <p:sldId id="1056" r:id="rId41"/>
    <p:sldId id="1054" r:id="rId42"/>
    <p:sldId id="343" r:id="rId43"/>
    <p:sldId id="1061" r:id="rId44"/>
    <p:sldId id="1071" r:id="rId45"/>
    <p:sldId id="1082" r:id="rId46"/>
    <p:sldId id="1081" r:id="rId47"/>
    <p:sldId id="1083" r:id="rId48"/>
    <p:sldId id="1084" r:id="rId49"/>
    <p:sldId id="1085" r:id="rId50"/>
    <p:sldId id="1086" r:id="rId51"/>
    <p:sldId id="1022" r:id="rId52"/>
    <p:sldId id="1089" r:id="rId53"/>
    <p:sldId id="38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4FB18-600E-40DC-8AFF-1C388A227339}"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7E0D6-8C86-4703-BB7C-B93DA3E1F142}" type="slidenum">
              <a:rPr lang="en-US" smtClean="0"/>
              <a:t>‹#›</a:t>
            </a:fld>
            <a:endParaRPr lang="en-US"/>
          </a:p>
        </p:txBody>
      </p:sp>
    </p:spTree>
    <p:extLst>
      <p:ext uri="{BB962C8B-B14F-4D97-AF65-F5344CB8AC3E}">
        <p14:creationId xmlns:p14="http://schemas.microsoft.com/office/powerpoint/2010/main" val="406291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A3AB-C505-2249-9268-634B5AAFE1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273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2"/>
            <a:ext cx="10363200" cy="2278905"/>
          </a:xfr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9/2/2020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170919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98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56826D-2BDC-0A4B-A6EF-0D3953E01A94}" type="datetime1">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8839200" y="274640"/>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772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3"/>
            <a:ext cx="10363200" cy="2278905"/>
          </a:xfrm>
          <a:prstGeom prst="rect">
            <a:avLst/>
          </a:prstGeom>
        </p:spPr>
        <p:txBody>
          <a:bodyPr lIns="0" tIns="0" rIns="0" bIns="0" anchor="t" anchorCtr="0">
            <a:noAutofit/>
          </a:bodyPr>
          <a:lstStyle>
            <a:lvl1pPr algn="l">
              <a:lnSpc>
                <a:spcPts val="5400"/>
              </a:lnSpc>
              <a:defRPr sz="5400" b="1" i="0" kern="0" spc="15"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5" y="2818597"/>
            <a:ext cx="10236575" cy="1752600"/>
          </a:xfrm>
        </p:spPr>
        <p:txBody>
          <a:bodyPr lIns="0" tIns="0" rIns="0" bIns="0" anchor="t" anchorCtr="0">
            <a:normAutofit/>
          </a:bodyPr>
          <a:lstStyle>
            <a:lvl1pPr marL="0" indent="0" algn="l">
              <a:spcBef>
                <a:spcPts val="0"/>
              </a:spcBef>
              <a:buNone/>
              <a:defRPr sz="2100" b="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4"/>
            <a:ext cx="28448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9/2/2020</a:t>
            </a:fld>
            <a:endParaRPr lang="en-US" dirty="0">
              <a:solidFill>
                <a:prstClr val="white"/>
              </a:solidFill>
            </a:endParaRPr>
          </a:p>
        </p:txBody>
      </p:sp>
      <p:sp>
        <p:nvSpPr>
          <p:cNvPr id="5" name="Footer Placeholder 4"/>
          <p:cNvSpPr>
            <a:spLocks noGrp="1"/>
          </p:cNvSpPr>
          <p:nvPr>
            <p:ph type="ftr" sz="quarter" idx="11"/>
          </p:nvPr>
        </p:nvSpPr>
        <p:spPr>
          <a:xfrm>
            <a:off x="4165600" y="6356354"/>
            <a:ext cx="38608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074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 name="TextBox 8"/>
          <p:cNvSpPr txBox="1">
            <a:spLocks noChangeArrowheads="1"/>
          </p:cNvSpPr>
          <p:nvPr userDrawn="1"/>
        </p:nvSpPr>
        <p:spPr bwMode="auto">
          <a:xfrm>
            <a:off x="4587393" y="6488207"/>
            <a:ext cx="6942667" cy="606080"/>
          </a:xfrm>
          <a:prstGeom prst="rect">
            <a:avLst/>
          </a:prstGeom>
          <a:noFill/>
          <a:ln w="9525">
            <a:noFill/>
            <a:miter lim="800000"/>
            <a:headEnd/>
            <a:tailEnd/>
          </a:ln>
        </p:spPr>
        <p:txBody>
          <a:bodyPr lIns="82058" tIns="41029" rIns="82058" bIns="41029">
            <a:spAutoFit/>
          </a:bodyPr>
          <a:lstStyle/>
          <a:p>
            <a:pPr algn="r" defTabSz="914400">
              <a:defRPr/>
            </a:pPr>
            <a:r>
              <a:rPr lang="en-US" sz="1600" spc="90" dirty="0">
                <a:solidFill>
                  <a:prstClr val="white"/>
                </a:solidFill>
              </a:rPr>
              <a:t>HOUSTON  INDEPENDENT  SCHOOL  DISTRICT</a:t>
            </a:r>
          </a:p>
          <a:p>
            <a:pPr defTabSz="914400">
              <a:defRPr/>
            </a:pPr>
            <a:endParaRPr lang="en-US" sz="1800" dirty="0">
              <a:solidFill>
                <a:prstClr val="black"/>
              </a:solidFill>
            </a:endParaRPr>
          </a:p>
        </p:txBody>
      </p:sp>
    </p:spTree>
    <p:extLst>
      <p:ext uri="{BB962C8B-B14F-4D97-AF65-F5344CB8AC3E}">
        <p14:creationId xmlns:p14="http://schemas.microsoft.com/office/powerpoint/2010/main" val="417167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75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16000" y="1600201"/>
            <a:ext cx="497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604000" y="1600201"/>
            <a:ext cx="497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43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16000" y="1535113"/>
            <a:ext cx="49805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p:nvPr>
        </p:nvSpPr>
        <p:spPr>
          <a:xfrm>
            <a:off x="1016000" y="2174875"/>
            <a:ext cx="49805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502400" y="1535113"/>
            <a:ext cx="508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p:nvPr>
        </p:nvSpPr>
        <p:spPr>
          <a:xfrm>
            <a:off x="6502400" y="2174875"/>
            <a:ext cx="508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320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642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492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6000" y="1600200"/>
            <a:ext cx="62992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16000" y="5410200"/>
            <a:ext cx="62992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3" hasCustomPrompt="1"/>
          </p:nvPr>
        </p:nvSpPr>
        <p:spPr>
          <a:xfrm>
            <a:off x="7721600" y="1600200"/>
            <a:ext cx="4064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1" name="Content Placeholder 3"/>
          <p:cNvSpPr>
            <a:spLocks noGrp="1"/>
          </p:cNvSpPr>
          <p:nvPr>
            <p:ph sz="half" idx="14"/>
          </p:nvPr>
        </p:nvSpPr>
        <p:spPr>
          <a:xfrm>
            <a:off x="7721600" y="2239962"/>
            <a:ext cx="4064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324422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52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330CF93-691A-3249-B89D-4943F64778C6}" type="datetime1">
              <a:rPr lang="en-US" smtClean="0">
                <a:solidFill>
                  <a:prstClr val="black"/>
                </a:solidFill>
              </a:rPr>
              <a:pPr/>
              <a:t>9/2/2020</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FD52C1F8-3BA5-F24E-8618-E52498D87186}"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39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295416F-5F90-1146-8268-C05824483EC8}" type="datetime1">
              <a:rPr lang="en-US" smtClean="0">
                <a:solidFill>
                  <a:prstClr val="black"/>
                </a:solidFill>
              </a:rPr>
              <a:pPr/>
              <a:t>9/2/2020</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D52C1F8-3BA5-F24E-8618-E52498D87186}"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324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a:prstGeom prst="rect">
            <a:avLst/>
          </a:prstGeo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7678737" y="5883277"/>
            <a:ext cx="2743200" cy="365125"/>
          </a:xfrm>
          <a:prstGeom prst="rect">
            <a:avLst/>
          </a:prstGeom>
        </p:spPr>
        <p:txBody>
          <a:bodyPr/>
          <a:lstStyle/>
          <a:p>
            <a:fld id="{4F0D3C01-FAF8-4007-AEA8-5BDFA1AA8461}" type="datetime1">
              <a:rPr lang="en-US" smtClean="0">
                <a:solidFill>
                  <a:prstClr val="black"/>
                </a:solidFill>
              </a:rPr>
              <a:pPr/>
              <a:t>9/2/2020</a:t>
            </a:fld>
            <a:endParaRPr lang="en-US" dirty="0">
              <a:solidFill>
                <a:prstClr val="black"/>
              </a:solidFill>
            </a:endParaRPr>
          </a:p>
        </p:txBody>
      </p:sp>
      <p:sp>
        <p:nvSpPr>
          <p:cNvPr id="5" name="Footer Placeholder 4"/>
          <p:cNvSpPr>
            <a:spLocks noGrp="1"/>
          </p:cNvSpPr>
          <p:nvPr>
            <p:ph type="ftr" sz="quarter" idx="11"/>
          </p:nvPr>
        </p:nvSpPr>
        <p:spPr>
          <a:xfrm>
            <a:off x="913775" y="5883277"/>
            <a:ext cx="6672887"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sz="1500" b="1" i="0" baseline="0"/>
            </a:lvl1p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898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2"/>
            <a:ext cx="10363200" cy="2278905"/>
          </a:xfrm>
          <a:prstGeom prst="rect">
            <a:avLst/>
          </a:prstGeo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9/2/2020</a:t>
            </a:fld>
            <a:endParaRPr lang="en-US" dirty="0">
              <a:solidFill>
                <a:prstClr val="white"/>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604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6856"/>
          </a:xfrm>
          <a:prstGeom prst="rect">
            <a:avLst/>
          </a:prstGeom>
        </p:spPr>
      </p:pic>
      <p:sp>
        <p:nvSpPr>
          <p:cNvPr id="2" name="Title 1"/>
          <p:cNvSpPr>
            <a:spLocks noGrp="1"/>
          </p:cNvSpPr>
          <p:nvPr>
            <p:ph type="ctrTitle"/>
          </p:nvPr>
        </p:nvSpPr>
        <p:spPr>
          <a:xfrm>
            <a:off x="609600" y="883002"/>
            <a:ext cx="10363200" cy="2278905"/>
          </a:xfrm>
          <a:prstGeom prst="rect">
            <a:avLst/>
          </a:prstGeo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9/2/2020</a:t>
            </a:fld>
            <a:endParaRPr lang="en-US" dirty="0">
              <a:solidFill>
                <a:prstClr val="white"/>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365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1" y="0"/>
            <a:ext cx="12179140" cy="6856856"/>
          </a:xfrm>
          <a:prstGeom prst="rect">
            <a:avLst/>
          </a:prstGeom>
        </p:spPr>
      </p:pic>
      <p:sp>
        <p:nvSpPr>
          <p:cNvPr id="2" name="Title 1"/>
          <p:cNvSpPr>
            <a:spLocks noGrp="1"/>
          </p:cNvSpPr>
          <p:nvPr>
            <p:ph type="ctrTitle"/>
          </p:nvPr>
        </p:nvSpPr>
        <p:spPr>
          <a:xfrm>
            <a:off x="609600" y="883004"/>
            <a:ext cx="10363200" cy="1714725"/>
          </a:xfrm>
        </p:spPr>
        <p:txBody>
          <a:bodyPr lIns="0" tIns="0" rIns="0" bIns="0" anchor="b" anchorCtr="0">
            <a:noAutofit/>
          </a:bodyPr>
          <a:lstStyle>
            <a:lvl1pPr algn="l">
              <a:lnSpc>
                <a:spcPts val="5500"/>
              </a:lnSpc>
              <a:defRPr sz="5500" b="1" i="0" kern="0" spc="20" baseline="0">
                <a:solidFill>
                  <a:srgbClr val="FFFFFF"/>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2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9/2/2020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28421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361478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2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89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68559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414380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51258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9/2/2020</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1401609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189" rtl="0" eaLnBrk="1" latinLnBrk="0" hangingPunct="1">
        <a:spcBef>
          <a:spcPct val="0"/>
        </a:spcBef>
        <a:buNone/>
        <a:defRPr sz="4400" kern="1200">
          <a:solidFill>
            <a:srgbClr val="67A2B9"/>
          </a:solidFill>
          <a:latin typeface="Rockwell"/>
          <a:ea typeface="+mj-ea"/>
          <a:cs typeface="Rockwell"/>
        </a:defRPr>
      </a:lvl1pPr>
    </p:titleStyle>
    <p:bodyStyle>
      <a:lvl1pPr marL="342891" indent="-342891" algn="l" defTabSz="457189"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itleSlideIdea5.jpg"/>
          <p:cNvPicPr>
            <a:picLocks noChangeAspect="1"/>
          </p:cNvPicPr>
          <p:nvPr userDrawn="1"/>
        </p:nvPicPr>
        <p:blipFill>
          <a:blip r:embed="rId15" cstate="print"/>
          <a:srcRect/>
          <a:stretch>
            <a:fillRect/>
          </a:stretch>
        </p:blipFill>
        <p:spPr bwMode="auto">
          <a:xfrm>
            <a:off x="0" y="0"/>
            <a:ext cx="12192000" cy="6858000"/>
          </a:xfrm>
          <a:prstGeom prst="rect">
            <a:avLst/>
          </a:prstGeom>
          <a:noFill/>
          <a:ln w="9525">
            <a:noFill/>
            <a:miter lim="800000"/>
            <a:headEnd/>
            <a:tailEnd/>
          </a:ln>
        </p:spPr>
      </p:pic>
      <p:pic>
        <p:nvPicPr>
          <p:cNvPr id="8" name="Picture 7" descr="http://www.houstonisd.org/Commserv/Images/HISD_seal200.gif"/>
          <p:cNvPicPr>
            <a:picLocks noChangeAspect="1" noChangeArrowheads="1"/>
          </p:cNvPicPr>
          <p:nvPr userDrawn="1"/>
        </p:nvPicPr>
        <p:blipFill>
          <a:blip r:embed="rId16" cstate="print"/>
          <a:srcRect/>
          <a:stretch>
            <a:fillRect/>
          </a:stretch>
        </p:blipFill>
        <p:spPr bwMode="auto">
          <a:xfrm>
            <a:off x="267471" y="135875"/>
            <a:ext cx="1560560" cy="1137397"/>
          </a:xfrm>
          <a:prstGeom prst="rect">
            <a:avLst/>
          </a:prstGeom>
          <a:noFill/>
          <a:ln w="9525">
            <a:noFill/>
            <a:miter lim="800000"/>
            <a:headEnd/>
            <a:tailEnd/>
          </a:ln>
        </p:spPr>
      </p:pic>
      <p:sp>
        <p:nvSpPr>
          <p:cNvPr id="3" name="Text Placeholder 2"/>
          <p:cNvSpPr>
            <a:spLocks noGrp="1"/>
          </p:cNvSpPr>
          <p:nvPr>
            <p:ph type="body" idx="1"/>
          </p:nvPr>
        </p:nvSpPr>
        <p:spPr>
          <a:xfrm>
            <a:off x="2032000" y="1600201"/>
            <a:ext cx="9550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3DC6-686A-4CD4-B4E2-45B781A2C6F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9823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ShareFormPage.aspx?id=Zpnr9TaTM0uIlZmCQlsT7Q6iVgT5hWNIh6UWci_HaQtUNEgyNUZJVjFCTUlOM0NBOUQzNlk0NlRCRC4u&amp;sharetoken=8rup09QhlEFvmdQkL9Z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hyperlink" Target="https://sp-a95b0b15b918f7.spapps.houstonisd.org/MSHP/app/index.html?SPHostUrl=https%3A%2F%2Fconnectapps%2Ehoustonisd%2Eorg&amp;SPLanguage=en%2DUS&amp;SPClientTag=0&amp;SPProductNumber=15%2E0%2E5249%2E1001&amp;SPAppWebUrl=https%3A%2F%2Fsp%2Da95b0b15b918f7%2Espapps%2Ehoustonisd%2Eorg%2FMS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cid:image004.png@01D6806B.BEA3F340"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1981203" y="1486684"/>
            <a:ext cx="8335927" cy="1616916"/>
          </a:xfrm>
        </p:spPr>
        <p:txBody>
          <a:bodyPr/>
          <a:lstStyle/>
          <a:p>
            <a:pPr algn="ctr">
              <a:lnSpc>
                <a:spcPts val="6800"/>
              </a:lnSpc>
            </a:pPr>
            <a:r>
              <a:rPr lang="en-US" sz="4400" b="1" dirty="0">
                <a:effectLst/>
                <a:latin typeface="Calibri" panose="020F0502020204030204" pitchFamily="34" charset="0"/>
                <a:ea typeface="Calibri" panose="020F0502020204030204" pitchFamily="34" charset="0"/>
                <a:cs typeface="Times New Roman" panose="02020603050405020304" pitchFamily="18" charset="0"/>
              </a:rPr>
              <a:t>Attendance Procedures for First Week of School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spc="111" dirty="0">
                <a:latin typeface="Calibri" panose="020F0502020204030204" pitchFamily="34" charset="0"/>
              </a:rPr>
            </a:br>
            <a:endParaRPr lang="es-MX" sz="3200" spc="111" dirty="0">
              <a:latin typeface="Calibri" panose="020F0502020204030204" pitchFamily="34" charset="0"/>
            </a:endParaRPr>
          </a:p>
        </p:txBody>
      </p:sp>
      <p:sp>
        <p:nvSpPr>
          <p:cNvPr id="21" name="Text Placeholder 20"/>
          <p:cNvSpPr txBox="1">
            <a:spLocks/>
          </p:cNvSpPr>
          <p:nvPr/>
        </p:nvSpPr>
        <p:spPr>
          <a:xfrm>
            <a:off x="1981203" y="4798040"/>
            <a:ext cx="4753153" cy="1433948"/>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800" b="1" dirty="0">
                <a:solidFill>
                  <a:srgbClr val="FFFFFF"/>
                </a:solidFill>
                <a:latin typeface="Calibri" panose="020F0502020204030204" pitchFamily="34" charset="0"/>
              </a:rPr>
              <a:t>Thursday, September 3, 2020</a:t>
            </a:r>
          </a:p>
          <a:p>
            <a:pPr algn="r"/>
            <a:r>
              <a:rPr lang="en-US" sz="2800" b="1" dirty="0">
                <a:solidFill>
                  <a:srgbClr val="FFFFFF"/>
                </a:solidFill>
                <a:latin typeface="Calibri" panose="020F0502020204030204" pitchFamily="34" charset="0"/>
              </a:rPr>
              <a:t>Federal State and Compliance</a:t>
            </a:r>
          </a:p>
          <a:p>
            <a:pPr algn="r"/>
            <a:r>
              <a:rPr lang="en-US" sz="2800" b="1" dirty="0">
                <a:solidFill>
                  <a:srgbClr val="FFFFFF"/>
                </a:solidFill>
                <a:latin typeface="Calibri" panose="020F0502020204030204" pitchFamily="34" charset="0"/>
              </a:rPr>
              <a:t>Sr. Manager, Wanda Thomas</a:t>
            </a:r>
          </a:p>
        </p:txBody>
      </p:sp>
    </p:spTree>
    <p:extLst>
      <p:ext uri="{BB962C8B-B14F-4D97-AF65-F5344CB8AC3E}">
        <p14:creationId xmlns:p14="http://schemas.microsoft.com/office/powerpoint/2010/main" val="11438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b="1" dirty="0">
                <a:latin typeface="Calibri" panose="020F0502020204030204" pitchFamily="34" charset="0"/>
                <a:ea typeface="ＭＳ Ｐゴシック" charset="-128"/>
                <a:cs typeface="Calibri" panose="020F0502020204030204" pitchFamily="34" charset="0"/>
              </a:rPr>
              <a:t>First Day – Tuesday, September 8</a:t>
            </a:r>
          </a:p>
        </p:txBody>
      </p:sp>
      <p:sp>
        <p:nvSpPr>
          <p:cNvPr id="6" name="Content Placeholder 5"/>
          <p:cNvSpPr>
            <a:spLocks noGrp="1"/>
          </p:cNvSpPr>
          <p:nvPr>
            <p:ph idx="1"/>
          </p:nvPr>
        </p:nvSpPr>
        <p:spPr>
          <a:xfrm>
            <a:off x="989351" y="1604514"/>
            <a:ext cx="9638675" cy="4597781"/>
          </a:xfrm>
        </p:spPr>
        <p:txBody>
          <a:bodyPr>
            <a:normAutofit fontScale="92500" lnSpcReduction="10000"/>
          </a:bodyPr>
          <a:lstStyle/>
          <a:p>
            <a:pPr marL="0" marR="0" lvl="0" indent="0">
              <a:lnSpc>
                <a:spcPct val="107000"/>
              </a:lnSpc>
              <a:spcBef>
                <a:spcPts val="0"/>
              </a:spcBef>
              <a:spcAft>
                <a:spcPts val="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First Day of School Tuesday, September 8, 2020, ADA teachers will</a:t>
            </a:r>
            <a:r>
              <a:rPr lang="en-US" sz="1800" strike="sngStrike"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hold a TEAMS meeting with students in their ADA class period/Homeroom. </a:t>
            </a:r>
            <a:r>
              <a:rPr lang="en-US" sz="1800" u="sng"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rPr>
              <a:t>Teachers will mark a student as Remote Asynchronous present (RA) if by the morning attendance deadline, the student participated in a Teams meeting, completed an assignment in the HUB, or engaged in two-way communication with the teacher via email or 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9" marR="0" indent="0" algn="ctr">
              <a:lnSpc>
                <a:spcPct val="107000"/>
              </a:lnSpc>
              <a:spcBef>
                <a:spcPts val="0"/>
              </a:spcBef>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These students will be marked as RA Present and counted in the days Membership.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Students who were not engaged on LMS (HUB), did not interact with the teacher, or did not complete an assignment will be marked as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Absent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by the teacher.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These students will NOT be included in the membership count.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28709"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The Remote Leaning Attendance Team will track the receipt of the teachers’ counts and tally class membership count totals for the first 4 days of school. The Remote Learning Attendance Team is the team that the principal has designated to assist the attendance clerk with counting and tallying class membership counts from the Membership Microsoft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9" lvl="2" indent="0" algn="ctr">
              <a:lnSpc>
                <a:spcPct val="107000"/>
              </a:lnSpc>
              <a:spcBef>
                <a:spcPts val="0"/>
              </a:spcBef>
              <a:spcAft>
                <a:spcPts val="800"/>
              </a:spcAft>
              <a:buNone/>
            </a:pPr>
            <a:r>
              <a:rPr lang="en-US" sz="1800" b="1" dirty="0">
                <a:latin typeface="Arial Narrow" panose="020B0606020202030204" pitchFamily="34" charset="0"/>
                <a:cs typeface="Times New Roman" panose="02020603050405020304" pitchFamily="18" charset="0"/>
              </a:rPr>
              <a:t>		Campus Counts must be posted on the Membership Microsoft Form within times listed below:</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Elementary schools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must post on or before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10:00 am</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on the Membership Microsoft Form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Secondary schools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must post on or before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11:00 am</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on the Membership Microsoft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3292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Membership Microsoft Form </a:t>
            </a:r>
            <a:br>
              <a:rPr lang="en-US" b="1"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(Teachers will complete this form)</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0" indent="0">
              <a:buClr>
                <a:srgbClr val="800000"/>
              </a:buClr>
              <a:buNone/>
            </a:pPr>
            <a:endParaRPr lang="en-US" sz="2800" dirty="0"/>
          </a:p>
          <a:p>
            <a:pPr marL="0" indent="0">
              <a:buClr>
                <a:srgbClr val="800000"/>
              </a:buClr>
              <a:buNone/>
            </a:pPr>
            <a:endParaRPr lang="en-US" sz="2800" dirty="0"/>
          </a:p>
          <a:p>
            <a:pPr marL="0" indent="0">
              <a:buClr>
                <a:srgbClr val="800000"/>
              </a:buClr>
              <a:buNone/>
            </a:pPr>
            <a:endParaRPr lang="en-US" sz="2800"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F47A4DB9-2A93-4943-A593-1B28D212DC4C}"/>
              </a:ext>
            </a:extLst>
          </p:cNvPr>
          <p:cNvPicPr>
            <a:picLocks noChangeAspect="1"/>
          </p:cNvPicPr>
          <p:nvPr/>
        </p:nvPicPr>
        <p:blipFill>
          <a:blip r:embed="rId2"/>
          <a:stretch>
            <a:fillRect/>
          </a:stretch>
        </p:blipFill>
        <p:spPr>
          <a:xfrm>
            <a:off x="3764132" y="1767416"/>
            <a:ext cx="3435658" cy="3914293"/>
          </a:xfrm>
          <a:prstGeom prst="rect">
            <a:avLst/>
          </a:prstGeom>
        </p:spPr>
      </p:pic>
    </p:spTree>
    <p:extLst>
      <p:ext uri="{BB962C8B-B14F-4D97-AF65-F5344CB8AC3E}">
        <p14:creationId xmlns:p14="http://schemas.microsoft.com/office/powerpoint/2010/main" val="6536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Membership Microsoft Form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0" indent="0">
              <a:buClr>
                <a:srgbClr val="800000"/>
              </a:buClr>
              <a:buNone/>
            </a:pPr>
            <a:endParaRPr lang="en-US" sz="2800" dirty="0"/>
          </a:p>
          <a:p>
            <a:pPr marL="0" indent="0">
              <a:buClr>
                <a:srgbClr val="800000"/>
              </a:buClr>
              <a:buNone/>
            </a:pPr>
            <a:endParaRPr lang="en-US" sz="2800" dirty="0"/>
          </a:p>
          <a:p>
            <a:pPr marL="0" indent="0">
              <a:buClr>
                <a:srgbClr val="800000"/>
              </a:buClr>
              <a:buNone/>
            </a:pPr>
            <a:endParaRPr lang="en-US" sz="2800"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26" name="Picture 1">
            <a:extLst>
              <a:ext uri="{FF2B5EF4-FFF2-40B4-BE49-F238E27FC236}">
                <a16:creationId xmlns:a16="http://schemas.microsoft.com/office/drawing/2014/main" id="{8E1D4ADC-A028-4FDF-97FB-6B7D20062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273" y="2111782"/>
            <a:ext cx="3722253" cy="358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19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4DF8-4564-4AB6-AFDC-6131874E37AA}"/>
              </a:ext>
            </a:extLst>
          </p:cNvPr>
          <p:cNvSpPr>
            <a:spLocks noGrp="1"/>
          </p:cNvSpPr>
          <p:nvPr>
            <p:ph type="title"/>
          </p:nvPr>
        </p:nvSpPr>
        <p:spPr/>
        <p:txBody>
          <a:bodyPr>
            <a:normAutofit fontScale="90000"/>
          </a:bodyPr>
          <a:lstStyle/>
          <a:p>
            <a:pPr algn="ctr"/>
            <a:r>
              <a:rPr lang="en-US" sz="4900" b="1" dirty="0">
                <a:latin typeface="Calibri" panose="020F0502020204030204" pitchFamily="34" charset="0"/>
                <a:cs typeface="Calibri" panose="020F0502020204030204" pitchFamily="34" charset="0"/>
              </a:rPr>
              <a:t>Membership Microsoft Form Access</a:t>
            </a:r>
            <a:br>
              <a:rPr lang="en-US" sz="36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(please copy and paste the link in your Google Chrome browser)</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35A9DF43-A4C8-4759-B4BD-8737558266A9}"/>
              </a:ext>
            </a:extLst>
          </p:cNvPr>
          <p:cNvPicPr>
            <a:picLocks noGrp="1" noChangeAspect="1"/>
          </p:cNvPicPr>
          <p:nvPr>
            <p:ph idx="1"/>
          </p:nvPr>
        </p:nvPicPr>
        <p:blipFill>
          <a:blip r:embed="rId2"/>
          <a:stretch>
            <a:fillRect/>
          </a:stretch>
        </p:blipFill>
        <p:spPr>
          <a:xfrm>
            <a:off x="4391315" y="2514436"/>
            <a:ext cx="2672512" cy="3103563"/>
          </a:xfrm>
          <a:prstGeom prst="rect">
            <a:avLst/>
          </a:prstGeom>
        </p:spPr>
      </p:pic>
      <p:sp>
        <p:nvSpPr>
          <p:cNvPr id="4" name="Slide Number Placeholder 3">
            <a:extLst>
              <a:ext uri="{FF2B5EF4-FFF2-40B4-BE49-F238E27FC236}">
                <a16:creationId xmlns:a16="http://schemas.microsoft.com/office/drawing/2014/main" id="{78776D98-E669-4FC1-9908-13DDAB253B4A}"/>
              </a:ext>
            </a:extLst>
          </p:cNvPr>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13</a:t>
            </a:fld>
            <a:endParaRPr lang="en-US" dirty="0">
              <a:solidFill>
                <a:prstClr val="white"/>
              </a:solidFill>
              <a:latin typeface="Arial"/>
            </a:endParaRPr>
          </a:p>
        </p:txBody>
      </p:sp>
      <p:sp>
        <p:nvSpPr>
          <p:cNvPr id="6" name="TextBox 5">
            <a:extLst>
              <a:ext uri="{FF2B5EF4-FFF2-40B4-BE49-F238E27FC236}">
                <a16:creationId xmlns:a16="http://schemas.microsoft.com/office/drawing/2014/main" id="{1632E80E-2FE6-4110-AB78-A456863FB59A}"/>
              </a:ext>
            </a:extLst>
          </p:cNvPr>
          <p:cNvSpPr txBox="1"/>
          <p:nvPr/>
        </p:nvSpPr>
        <p:spPr>
          <a:xfrm>
            <a:off x="2108200" y="1504372"/>
            <a:ext cx="7975600" cy="923330"/>
          </a:xfrm>
          <a:prstGeom prst="rect">
            <a:avLst/>
          </a:prstGeom>
          <a:noFill/>
        </p:spPr>
        <p:txBody>
          <a:bodyPr wrap="square" rtlCol="0">
            <a:spAutoFit/>
          </a:bodyPr>
          <a:lstStyle/>
          <a:p>
            <a:pPr defTabSz="457200"/>
            <a:r>
              <a:rPr lang="en-US" b="1" dirty="0">
                <a:solidFill>
                  <a:prstClr val="black"/>
                </a:solidFill>
                <a:latin typeface="Arial"/>
              </a:rPr>
              <a:t>To access the Microsoft Form you created, you will follow these steps.</a:t>
            </a:r>
          </a:p>
          <a:p>
            <a:pPr defTabSz="457200"/>
            <a:endParaRPr lang="en-US" dirty="0">
              <a:solidFill>
                <a:prstClr val="black"/>
              </a:solidFill>
              <a:latin typeface="Arial"/>
            </a:endParaRPr>
          </a:p>
          <a:p>
            <a:pPr defTabSz="457200"/>
            <a:r>
              <a:rPr lang="en-US" dirty="0">
                <a:solidFill>
                  <a:prstClr val="black"/>
                </a:solidFill>
                <a:latin typeface="Arial"/>
              </a:rPr>
              <a:t>Click on the waffle in the upper left-hand corner of the myHISD page.</a:t>
            </a:r>
          </a:p>
        </p:txBody>
      </p:sp>
      <p:sp>
        <p:nvSpPr>
          <p:cNvPr id="7" name="TextBox 6">
            <a:extLst>
              <a:ext uri="{FF2B5EF4-FFF2-40B4-BE49-F238E27FC236}">
                <a16:creationId xmlns:a16="http://schemas.microsoft.com/office/drawing/2014/main" id="{4AEF86E5-0EFB-4EE1-826C-BE6E03F3362D}"/>
              </a:ext>
            </a:extLst>
          </p:cNvPr>
          <p:cNvSpPr txBox="1"/>
          <p:nvPr/>
        </p:nvSpPr>
        <p:spPr>
          <a:xfrm>
            <a:off x="1088994" y="5628807"/>
            <a:ext cx="10673918" cy="584775"/>
          </a:xfrm>
          <a:prstGeom prst="rect">
            <a:avLst/>
          </a:prstGeom>
          <a:noFill/>
        </p:spPr>
        <p:txBody>
          <a:bodyPr wrap="square">
            <a:spAutoFit/>
          </a:bodyPr>
          <a:lstStyle/>
          <a:p>
            <a:r>
              <a:rPr lang="en-US" sz="1600" b="1" dirty="0">
                <a:hlinkClick r:id="rId3"/>
              </a:rPr>
              <a:t>https://forms.office.com/Pages/ShareFormPage.aspx?id=Zpnr9TaTM0uIlZmCQlsT7Q6iVgT5hWNIh6UWci_HaQtUNEgyNUZJVjFCTUlOM0NBOUQzNlk0NlRCRC4u&amp;sharetoken=8rup09QhlEFvmdQkL9ZM</a:t>
            </a:r>
            <a:r>
              <a:rPr lang="en-US" sz="1600" b="1" dirty="0"/>
              <a:t> </a:t>
            </a:r>
            <a:endParaRPr lang="en-US" sz="1600" dirty="0"/>
          </a:p>
        </p:txBody>
      </p:sp>
    </p:spTree>
    <p:extLst>
      <p:ext uri="{BB962C8B-B14F-4D97-AF65-F5344CB8AC3E}">
        <p14:creationId xmlns:p14="http://schemas.microsoft.com/office/powerpoint/2010/main" val="147416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DE26C9-F00C-4935-A561-CE3C08EE3D2C}"/>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Membership Microsoft Form Access</a:t>
            </a:r>
          </a:p>
        </p:txBody>
      </p:sp>
      <p:sp>
        <p:nvSpPr>
          <p:cNvPr id="4" name="Slide Number Placeholder 3">
            <a:extLst>
              <a:ext uri="{FF2B5EF4-FFF2-40B4-BE49-F238E27FC236}">
                <a16:creationId xmlns:a16="http://schemas.microsoft.com/office/drawing/2014/main" id="{867915DD-62D0-49DE-93A8-2CDA09F5A13C}"/>
              </a:ext>
            </a:extLst>
          </p:cNvPr>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14</a:t>
            </a:fld>
            <a:endParaRPr lang="en-US" dirty="0">
              <a:solidFill>
                <a:prstClr val="white"/>
              </a:solidFill>
              <a:latin typeface="Arial"/>
            </a:endParaRPr>
          </a:p>
        </p:txBody>
      </p:sp>
      <p:pic>
        <p:nvPicPr>
          <p:cNvPr id="5" name="Picture 4">
            <a:extLst>
              <a:ext uri="{FF2B5EF4-FFF2-40B4-BE49-F238E27FC236}">
                <a16:creationId xmlns:a16="http://schemas.microsoft.com/office/drawing/2014/main" id="{5F8FB4D6-BB82-48E7-9E13-6F14D1E551CC}"/>
              </a:ext>
            </a:extLst>
          </p:cNvPr>
          <p:cNvPicPr>
            <a:picLocks noChangeAspect="1"/>
          </p:cNvPicPr>
          <p:nvPr/>
        </p:nvPicPr>
        <p:blipFill>
          <a:blip r:embed="rId2"/>
          <a:stretch>
            <a:fillRect/>
          </a:stretch>
        </p:blipFill>
        <p:spPr>
          <a:xfrm>
            <a:off x="2635249" y="1917888"/>
            <a:ext cx="5248275" cy="2085975"/>
          </a:xfrm>
          <a:prstGeom prst="rect">
            <a:avLst/>
          </a:prstGeom>
        </p:spPr>
      </p:pic>
      <p:sp>
        <p:nvSpPr>
          <p:cNvPr id="6" name="TextBox 5">
            <a:extLst>
              <a:ext uri="{FF2B5EF4-FFF2-40B4-BE49-F238E27FC236}">
                <a16:creationId xmlns:a16="http://schemas.microsoft.com/office/drawing/2014/main" id="{444D2817-DEA3-4A7A-894B-D2E05757561F}"/>
              </a:ext>
            </a:extLst>
          </p:cNvPr>
          <p:cNvSpPr txBox="1"/>
          <p:nvPr/>
        </p:nvSpPr>
        <p:spPr>
          <a:xfrm>
            <a:off x="2444749" y="4100958"/>
            <a:ext cx="6921500" cy="338554"/>
          </a:xfrm>
          <a:prstGeom prst="rect">
            <a:avLst/>
          </a:prstGeom>
          <a:noFill/>
        </p:spPr>
        <p:txBody>
          <a:bodyPr wrap="square" rtlCol="0">
            <a:spAutoFit/>
          </a:bodyPr>
          <a:lstStyle/>
          <a:p>
            <a:pPr defTabSz="457200"/>
            <a:r>
              <a:rPr lang="en-US" sz="1600" dirty="0">
                <a:solidFill>
                  <a:prstClr val="black"/>
                </a:solidFill>
                <a:latin typeface="Arial"/>
              </a:rPr>
              <a:t>Click on the Responses tab</a:t>
            </a:r>
          </a:p>
        </p:txBody>
      </p:sp>
      <p:pic>
        <p:nvPicPr>
          <p:cNvPr id="7" name="Picture 6">
            <a:extLst>
              <a:ext uri="{FF2B5EF4-FFF2-40B4-BE49-F238E27FC236}">
                <a16:creationId xmlns:a16="http://schemas.microsoft.com/office/drawing/2014/main" id="{91C27304-ECA6-444C-8817-E0127168D4B9}"/>
              </a:ext>
            </a:extLst>
          </p:cNvPr>
          <p:cNvPicPr>
            <a:picLocks noChangeAspect="1"/>
          </p:cNvPicPr>
          <p:nvPr/>
        </p:nvPicPr>
        <p:blipFill>
          <a:blip r:embed="rId3"/>
          <a:stretch>
            <a:fillRect/>
          </a:stretch>
        </p:blipFill>
        <p:spPr>
          <a:xfrm>
            <a:off x="2635249" y="4773062"/>
            <a:ext cx="5088324" cy="1057275"/>
          </a:xfrm>
          <a:prstGeom prst="rect">
            <a:avLst/>
          </a:prstGeom>
        </p:spPr>
      </p:pic>
      <p:pic>
        <p:nvPicPr>
          <p:cNvPr id="11" name="Picture 10">
            <a:extLst>
              <a:ext uri="{FF2B5EF4-FFF2-40B4-BE49-F238E27FC236}">
                <a16:creationId xmlns:a16="http://schemas.microsoft.com/office/drawing/2014/main" id="{825737E0-FF0C-49B7-BCD8-14213E5D4CC9}"/>
              </a:ext>
            </a:extLst>
          </p:cNvPr>
          <p:cNvPicPr>
            <a:picLocks noChangeAspect="1"/>
          </p:cNvPicPr>
          <p:nvPr/>
        </p:nvPicPr>
        <p:blipFill>
          <a:blip r:embed="rId4"/>
          <a:stretch>
            <a:fillRect/>
          </a:stretch>
        </p:blipFill>
        <p:spPr>
          <a:xfrm>
            <a:off x="2349501" y="1447784"/>
            <a:ext cx="7443861" cy="493819"/>
          </a:xfrm>
          <a:prstGeom prst="rect">
            <a:avLst/>
          </a:prstGeom>
        </p:spPr>
      </p:pic>
    </p:spTree>
    <p:extLst>
      <p:ext uri="{BB962C8B-B14F-4D97-AF65-F5344CB8AC3E}">
        <p14:creationId xmlns:p14="http://schemas.microsoft.com/office/powerpoint/2010/main" val="184397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F54E97-5B06-463F-B029-51E5F7F55E0E}"/>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Membership Microsoft Form Access</a:t>
            </a:r>
          </a:p>
        </p:txBody>
      </p:sp>
      <p:sp>
        <p:nvSpPr>
          <p:cNvPr id="2" name="Slide Number Placeholder 1">
            <a:extLst>
              <a:ext uri="{FF2B5EF4-FFF2-40B4-BE49-F238E27FC236}">
                <a16:creationId xmlns:a16="http://schemas.microsoft.com/office/drawing/2014/main" id="{7D317E3B-D22A-440A-A25A-546D137C37DB}"/>
              </a:ext>
            </a:extLst>
          </p:cNvPr>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15</a:t>
            </a:fld>
            <a:endParaRPr lang="en-US" dirty="0">
              <a:solidFill>
                <a:prstClr val="white"/>
              </a:solidFill>
              <a:latin typeface="Arial"/>
            </a:endParaRPr>
          </a:p>
        </p:txBody>
      </p:sp>
      <p:pic>
        <p:nvPicPr>
          <p:cNvPr id="4" name="Picture 3">
            <a:extLst>
              <a:ext uri="{FF2B5EF4-FFF2-40B4-BE49-F238E27FC236}">
                <a16:creationId xmlns:a16="http://schemas.microsoft.com/office/drawing/2014/main" id="{CC5CA488-ACE9-4EFE-98A3-0DBBD3129D2C}"/>
              </a:ext>
            </a:extLst>
          </p:cNvPr>
          <p:cNvPicPr>
            <a:picLocks noChangeAspect="1"/>
          </p:cNvPicPr>
          <p:nvPr/>
        </p:nvPicPr>
        <p:blipFill>
          <a:blip r:embed="rId2"/>
          <a:stretch>
            <a:fillRect/>
          </a:stretch>
        </p:blipFill>
        <p:spPr>
          <a:xfrm>
            <a:off x="2989179" y="3455989"/>
            <a:ext cx="5426242" cy="2235200"/>
          </a:xfrm>
          <a:prstGeom prst="rect">
            <a:avLst/>
          </a:prstGeom>
        </p:spPr>
      </p:pic>
      <p:pic>
        <p:nvPicPr>
          <p:cNvPr id="6" name="Picture 5">
            <a:extLst>
              <a:ext uri="{FF2B5EF4-FFF2-40B4-BE49-F238E27FC236}">
                <a16:creationId xmlns:a16="http://schemas.microsoft.com/office/drawing/2014/main" id="{D9C6AF29-2EF7-4E2A-A2DC-7638D0191878}"/>
              </a:ext>
            </a:extLst>
          </p:cNvPr>
          <p:cNvPicPr>
            <a:picLocks noChangeAspect="1"/>
          </p:cNvPicPr>
          <p:nvPr/>
        </p:nvPicPr>
        <p:blipFill>
          <a:blip r:embed="rId3"/>
          <a:stretch>
            <a:fillRect/>
          </a:stretch>
        </p:blipFill>
        <p:spPr>
          <a:xfrm>
            <a:off x="2535628" y="2103026"/>
            <a:ext cx="7120745" cy="1097375"/>
          </a:xfrm>
          <a:prstGeom prst="rect">
            <a:avLst/>
          </a:prstGeom>
        </p:spPr>
      </p:pic>
      <p:pic>
        <p:nvPicPr>
          <p:cNvPr id="7" name="Picture 6">
            <a:extLst>
              <a:ext uri="{FF2B5EF4-FFF2-40B4-BE49-F238E27FC236}">
                <a16:creationId xmlns:a16="http://schemas.microsoft.com/office/drawing/2014/main" id="{7DD16D3F-0687-4A74-A74A-E891A4192361}"/>
              </a:ext>
            </a:extLst>
          </p:cNvPr>
          <p:cNvPicPr>
            <a:picLocks noChangeAspect="1"/>
          </p:cNvPicPr>
          <p:nvPr/>
        </p:nvPicPr>
        <p:blipFill>
          <a:blip r:embed="rId4"/>
          <a:stretch>
            <a:fillRect/>
          </a:stretch>
        </p:blipFill>
        <p:spPr>
          <a:xfrm>
            <a:off x="2206414" y="1568292"/>
            <a:ext cx="7779170" cy="384081"/>
          </a:xfrm>
          <a:prstGeom prst="rect">
            <a:avLst/>
          </a:prstGeom>
        </p:spPr>
      </p:pic>
    </p:spTree>
    <p:extLst>
      <p:ext uri="{BB962C8B-B14F-4D97-AF65-F5344CB8AC3E}">
        <p14:creationId xmlns:p14="http://schemas.microsoft.com/office/powerpoint/2010/main" val="333843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nSpc>
                <a:spcPct val="107000"/>
              </a:lnSpc>
              <a:spcBef>
                <a:spcPts val="0"/>
              </a:spcBef>
              <a:spcAft>
                <a:spcPts val="800"/>
              </a:spcAft>
            </a:pPr>
            <a:r>
              <a:rPr lang="en-US" sz="4000" b="1" dirty="0">
                <a:latin typeface="Calibri" panose="020F0502020204030204" pitchFamily="34" charset="0"/>
                <a:ea typeface="ＭＳ Ｐゴシック" charset="-128"/>
                <a:cs typeface="Calibri" panose="020F0502020204030204" pitchFamily="34" charset="0"/>
              </a:rPr>
              <a:t>First Day – Tuesday, September 8 (cont’d)</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989351" y="1604514"/>
            <a:ext cx="9638675" cy="4597781"/>
          </a:xfrm>
        </p:spPr>
        <p:txBody>
          <a:bodyPr>
            <a:normAutofit fontScale="92500" lnSpcReduction="10000"/>
          </a:bodyPr>
          <a:lstStyle/>
          <a:p>
            <a:pPr marL="0" marR="0" lvl="0" indent="0">
              <a:lnSpc>
                <a:spcPct val="107000"/>
              </a:lnSpc>
              <a:spcBef>
                <a:spcPts val="0"/>
              </a:spcBef>
              <a:spcAft>
                <a:spcPts val="800"/>
              </a:spcAft>
              <a:buNone/>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The campus personnel will ensure/electronic signoff to ensure every teacher has posted to the Membership Microsoft Form and confirmed the </a:t>
            </a: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membership count</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prior to posting on the Membership Reporting Application on the HISD Portal.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Attendance Clerk will enter the membership count per grade level for their campus on the </a:t>
            </a:r>
            <a:r>
              <a:rPr lang="en-US" sz="2800" u="sng"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hlinkClick r:id="rId2"/>
              </a:rPr>
              <a:t>Membership Reporting (MSHP).</a:t>
            </a:r>
            <a:r>
              <a:rPr lang="en-US" sz="2800" u="sng"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rPr>
              <a:t> Email membership count to your Sr. SIR if you  do not have access to the Membership Reporting Tool.</a:t>
            </a:r>
            <a:endParaRPr lang="en-US" sz="2800"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Numbers must be submitted to Federal and State Compliance by 11:30 am (ES) and 12:30 pm (Secondary) </a:t>
            </a:r>
          </a:p>
          <a:p>
            <a:pPr marL="68580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16</a:t>
            </a:fld>
            <a:endParaRPr lang="en-US" dirty="0">
              <a:solidFill>
                <a:prstClr val="white"/>
              </a:solidFill>
              <a:latin typeface="Arial"/>
            </a:endParaRPr>
          </a:p>
        </p:txBody>
      </p:sp>
    </p:spTree>
    <p:extLst>
      <p:ext uri="{BB962C8B-B14F-4D97-AF65-F5344CB8AC3E}">
        <p14:creationId xmlns:p14="http://schemas.microsoft.com/office/powerpoint/2010/main" val="201791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ADA </a:t>
            </a:r>
            <a:r>
              <a:rPr lang="en-US" b="1" dirty="0">
                <a:effectLst/>
                <a:latin typeface="Calibri" panose="020F0502020204030204" pitchFamily="34" charset="0"/>
                <a:ea typeface="Calibri" panose="020F0502020204030204" pitchFamily="34" charset="0"/>
                <a:cs typeface="Times New Roman" panose="02020603050405020304" pitchFamily="18" charset="0"/>
              </a:rPr>
              <a:t>Attendance Morning Deadline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(submission by </a:t>
            </a:r>
            <a:r>
              <a:rPr lang="en-US" sz="3600" b="1" dirty="0">
                <a:latin typeface="Calibri" panose="020F0502020204030204" pitchFamily="34" charset="0"/>
                <a:ea typeface="Calibri" panose="020F0502020204030204" pitchFamily="34" charset="0"/>
                <a:cs typeface="Times New Roman" panose="02020603050405020304" pitchFamily="18" charset="0"/>
              </a:rPr>
              <a:t>ADA Period/HR teacher</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a:buClr>
                <a:srgbClr val="800000"/>
              </a:buClr>
              <a:buFont typeface="Wingdings" panose="05000000000000000000" pitchFamily="2" charset="2"/>
              <a:buChar char="§"/>
            </a:pPr>
            <a:r>
              <a:rPr lang="en-US" sz="3600" dirty="0"/>
              <a:t>Elementary morning attendance deadline by 10AM</a:t>
            </a:r>
          </a:p>
          <a:p>
            <a:pPr marL="0" indent="0">
              <a:buClr>
                <a:srgbClr val="800000"/>
              </a:buClr>
              <a:buNone/>
            </a:pPr>
            <a:endParaRPr lang="en-US" sz="3600" dirty="0"/>
          </a:p>
          <a:p>
            <a:pPr>
              <a:buClr>
                <a:srgbClr val="800000"/>
              </a:buClr>
              <a:buFont typeface="Wingdings" panose="05000000000000000000" pitchFamily="2" charset="2"/>
              <a:buChar char="§"/>
            </a:pPr>
            <a:r>
              <a:rPr lang="en-US" sz="3600" dirty="0"/>
              <a:t>Secondary morning attendance deadline by 11AM</a:t>
            </a: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3952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marR="0" lvl="0" algn="ctr">
              <a:lnSpc>
                <a:spcPct val="107000"/>
              </a:lnSpc>
              <a:spcBef>
                <a:spcPts val="0"/>
              </a:spcBef>
              <a:spcAft>
                <a:spcPts val="800"/>
              </a:spcAft>
            </a:pPr>
            <a:r>
              <a:rPr lang="en-US" sz="6000" b="1" dirty="0">
                <a:latin typeface="Calibri" panose="020F0502020204030204" pitchFamily="34" charset="0"/>
                <a:ea typeface="Calibri" panose="020F0502020204030204" pitchFamily="34" charset="0"/>
                <a:cs typeface="Times New Roman" panose="02020603050405020304" pitchFamily="18" charset="0"/>
              </a:rPr>
              <a:t>Run Absentee Report</a:t>
            </a:r>
            <a:endParaRPr lang="en-US" sz="6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19A5A190-CA2F-4220-8BF4-09A9042C9F82}"/>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96012" y="2006354"/>
            <a:ext cx="5386388" cy="3674614"/>
          </a:xfrm>
          <a:prstGeom prst="rect">
            <a:avLst/>
          </a:prstGeom>
          <a:noFill/>
          <a:ln>
            <a:noFill/>
          </a:ln>
        </p:spPr>
      </p:pic>
      <p:sp>
        <p:nvSpPr>
          <p:cNvPr id="8" name="Content Placeholder 7">
            <a:extLst>
              <a:ext uri="{FF2B5EF4-FFF2-40B4-BE49-F238E27FC236}">
                <a16:creationId xmlns:a16="http://schemas.microsoft.com/office/drawing/2014/main" id="{585CF236-A06E-4FB0-9468-8C711F1C4968}"/>
              </a:ext>
            </a:extLst>
          </p:cNvPr>
          <p:cNvSpPr>
            <a:spLocks noGrp="1"/>
          </p:cNvSpPr>
          <p:nvPr>
            <p:ph sz="quarter" idx="4"/>
          </p:nvPr>
        </p:nvSpPr>
        <p:spPr>
          <a:xfrm>
            <a:off x="706967" y="2093022"/>
            <a:ext cx="5389033" cy="3951288"/>
          </a:xfrm>
        </p:spPr>
        <p:txBody>
          <a:bodyPr>
            <a:normAutofit fontScale="92500" lnSpcReduction="20000"/>
          </a:bodyPr>
          <a:lstStyle/>
          <a:p>
            <a:pPr marL="0" marR="0">
              <a:lnSpc>
                <a:spcPct val="107000"/>
              </a:lnSpc>
              <a:spcBef>
                <a:spcPts val="0"/>
              </a:spcBef>
              <a:spcAft>
                <a:spcPts val="800"/>
              </a:spcAft>
            </a:pPr>
            <a:r>
              <a:rPr lang="en-US" sz="1800" b="1" dirty="0">
                <a:solidFill>
                  <a:srgbClr val="2F5496"/>
                </a:solidFill>
                <a:effectLst/>
                <a:latin typeface="Arial Narrow" panose="020B0606020202030204" pitchFamily="34" charset="0"/>
                <a:ea typeface="Calibri" panose="020F0502020204030204" pitchFamily="34" charset="0"/>
                <a:cs typeface="Karla-Bold"/>
              </a:rPr>
              <a:t>How to run the Absentee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Absentee Report</a:t>
            </a:r>
            <a:r>
              <a:rPr lang="en-US" sz="1800" b="1" i="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shows single day attendance period by period. </a:t>
            </a:r>
            <a:r>
              <a:rPr lang="en-US" sz="1800" dirty="0">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rPr>
              <a:t>Elementary campuses can choose Homeroom 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On the Start Page, click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Attendance</a:t>
            </a: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&gt; click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Reports</a:t>
            </a: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Tab &gt;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Absentee Report</a:t>
            </a: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Use the default setting for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Attendance Mode</a:t>
            </a: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(Meeting)</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Select students to include in report (All students)</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Select grades to include or leave blank to include all (Leave blank)</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For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Attendance Codes</a:t>
            </a: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select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A </a:t>
            </a: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(Absent) – Use the command or control key to select more than one</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Select the period(s) or leave blank for all periods. </a:t>
            </a:r>
            <a:r>
              <a:rPr lang="en-US" sz="1800" dirty="0">
                <a:solidFill>
                  <a:srgbClr val="C00000"/>
                </a:solidFill>
                <a:effectLst/>
                <a:highlight>
                  <a:srgbClr val="FFFF00"/>
                </a:highlight>
                <a:latin typeface="Arial Narrow" panose="020B0606020202030204" pitchFamily="34" charset="0"/>
                <a:ea typeface="Calibri" panose="020F0502020204030204" pitchFamily="34" charset="0"/>
                <a:cs typeface="Verdana" panose="020B0604030504040204" pitchFamily="34" charset="0"/>
              </a:rPr>
              <a:t>Keep in mind that there is no need to select a period in Daily mode</a:t>
            </a:r>
            <a:r>
              <a:rPr lang="en-US" sz="1800" dirty="0">
                <a:solidFill>
                  <a:srgbClr val="C00000"/>
                </a:solidFill>
                <a:effectLst/>
                <a:latin typeface="Arial Narrow" panose="020B0606020202030204" pitchFamily="34" charset="0"/>
                <a:ea typeface="Calibri" panose="020F0502020204030204" pitchFamily="34" charset="0"/>
                <a:cs typeface="Verdana" panose="020B0604030504040204" pitchFamily="34" charset="0"/>
              </a:rPr>
              <a:t>. </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Include the student number, blank lines, and verification line (optional)</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Click </a:t>
            </a: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Submit </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0" marR="0" indent="0">
              <a:spcBef>
                <a:spcPts val="0"/>
              </a:spcBef>
              <a:spcAft>
                <a:spcPts val="0"/>
              </a:spcAft>
              <a:buNone/>
            </a:pPr>
            <a:r>
              <a:rPr lang="en-US" sz="1800" b="1"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4404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ADA </a:t>
            </a:r>
            <a:r>
              <a:rPr lang="en-US" b="1" dirty="0">
                <a:effectLst/>
                <a:latin typeface="Calibri" panose="020F0502020204030204" pitchFamily="34" charset="0"/>
                <a:ea typeface="Calibri" panose="020F0502020204030204" pitchFamily="34" charset="0"/>
                <a:cs typeface="Times New Roman" panose="02020603050405020304" pitchFamily="18" charset="0"/>
              </a:rPr>
              <a:t>Attendance Afternoon Deadline </a:t>
            </a:r>
            <a:br>
              <a:rPr lang="en-US" b="1"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(submission by </a:t>
            </a:r>
            <a:r>
              <a:rPr lang="en-US" sz="3600" b="1" dirty="0">
                <a:latin typeface="Calibri" panose="020F0502020204030204" pitchFamily="34" charset="0"/>
                <a:ea typeface="Calibri" panose="020F0502020204030204" pitchFamily="34" charset="0"/>
                <a:cs typeface="Times New Roman" panose="02020603050405020304" pitchFamily="18" charset="0"/>
              </a:rPr>
              <a:t>ADA Period/HR teacher</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1485900" marR="0" lvl="2" indent="-571500">
              <a:lnSpc>
                <a:spcPct val="107000"/>
              </a:lnSpc>
              <a:spcBef>
                <a:spcPts val="0"/>
              </a:spcBef>
              <a:spcAft>
                <a:spcPts val="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Elementary afternoon attendance updated by 2:30PM</a:t>
            </a:r>
          </a:p>
          <a:p>
            <a:pPr marL="1485900" lvl="2" indent="-571500">
              <a:lnSpc>
                <a:spcPct val="107000"/>
              </a:lnSpc>
              <a:spcBef>
                <a:spcPts val="0"/>
              </a:spcBef>
              <a:buFont typeface="Wingdings" panose="05000000000000000000" pitchFamily="2" charset="2"/>
              <a:buChar char="§"/>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485900" marR="0" lvl="2" indent="-571500">
              <a:lnSpc>
                <a:spcPct val="107000"/>
              </a:lnSpc>
              <a:spcBef>
                <a:spcPts val="0"/>
              </a:spcBef>
              <a:spcAft>
                <a:spcPts val="80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Secondary afternoon attendance updated by 3:30PM</a:t>
            </a: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6087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3F08-FE7F-4744-83C0-DBC3CACC191E}"/>
              </a:ext>
            </a:extLst>
          </p:cNvPr>
          <p:cNvSpPr>
            <a:spLocks noGrp="1"/>
          </p:cNvSpPr>
          <p:nvPr>
            <p:ph type="title"/>
          </p:nvPr>
        </p:nvSpPr>
        <p:spPr/>
        <p:txBody>
          <a:bodyPr>
            <a:normAutofit/>
          </a:bodyPr>
          <a:lstStyle/>
          <a:p>
            <a:pPr algn="ctr"/>
            <a:r>
              <a:rPr lang="en-US" sz="5400" b="1" dirty="0">
                <a:solidFill>
                  <a:schemeClr val="accent3">
                    <a:lumMod val="75000"/>
                  </a:schemeClr>
                </a:solidFill>
                <a:latin typeface="Calibri" panose="020F0502020204030204" pitchFamily="34" charset="0"/>
                <a:cs typeface="Calibri" panose="020F0502020204030204" pitchFamily="34" charset="0"/>
              </a:rPr>
              <a:t>Norms</a:t>
            </a:r>
          </a:p>
        </p:txBody>
      </p:sp>
      <p:sp>
        <p:nvSpPr>
          <p:cNvPr id="3" name="Content Placeholder 2">
            <a:extLst>
              <a:ext uri="{FF2B5EF4-FFF2-40B4-BE49-F238E27FC236}">
                <a16:creationId xmlns:a16="http://schemas.microsoft.com/office/drawing/2014/main" id="{5814341C-BE87-426B-BD2E-068178E09FD8}"/>
              </a:ext>
            </a:extLst>
          </p:cNvPr>
          <p:cNvSpPr>
            <a:spLocks noGrp="1"/>
          </p:cNvSpPr>
          <p:nvPr>
            <p:ph idx="1"/>
          </p:nvPr>
        </p:nvSpPr>
        <p:spPr/>
        <p:txBody>
          <a:bodyPr/>
          <a:lstStyle/>
          <a:p>
            <a:r>
              <a:rPr lang="en-US" dirty="0">
                <a:solidFill>
                  <a:schemeClr val="tx1">
                    <a:lumMod val="95000"/>
                    <a:lumOff val="5000"/>
                  </a:schemeClr>
                </a:solidFill>
                <a:latin typeface="Calibri" panose="020F0502020204030204" pitchFamily="34" charset="0"/>
                <a:cs typeface="Calibri" panose="020F0502020204030204" pitchFamily="34" charset="0"/>
              </a:rPr>
              <a:t>Please mute your microphone and camera during the presentation.</a:t>
            </a:r>
          </a:p>
          <a:p>
            <a:r>
              <a:rPr lang="en-US" dirty="0">
                <a:solidFill>
                  <a:schemeClr val="tx1">
                    <a:lumMod val="95000"/>
                    <a:lumOff val="5000"/>
                  </a:schemeClr>
                </a:solidFill>
                <a:latin typeface="Calibri" panose="020F0502020204030204" pitchFamily="34" charset="0"/>
                <a:cs typeface="Calibri" panose="020F0502020204030204" pitchFamily="34" charset="0"/>
              </a:rPr>
              <a:t>Place your questions in the chat.</a:t>
            </a:r>
          </a:p>
          <a:p>
            <a:r>
              <a:rPr lang="en-US" dirty="0">
                <a:solidFill>
                  <a:schemeClr val="tx1">
                    <a:lumMod val="95000"/>
                    <a:lumOff val="5000"/>
                  </a:schemeClr>
                </a:solidFill>
                <a:latin typeface="Calibri" panose="020F0502020204030204" pitchFamily="34" charset="0"/>
                <a:cs typeface="Calibri" panose="020F0502020204030204" pitchFamily="34" charset="0"/>
              </a:rPr>
              <a:t>Raise your hand and we will call you at the end of the presentation if we have not addressed your question in the chat. </a:t>
            </a:r>
          </a:p>
        </p:txBody>
      </p:sp>
      <p:sp>
        <p:nvSpPr>
          <p:cNvPr id="4" name="Slide Number Placeholder 3">
            <a:extLst>
              <a:ext uri="{FF2B5EF4-FFF2-40B4-BE49-F238E27FC236}">
                <a16:creationId xmlns:a16="http://schemas.microsoft.com/office/drawing/2014/main" id="{F99AE408-2881-46FF-9BCC-4DDF107E0678}"/>
              </a:ext>
            </a:extLst>
          </p:cNvPr>
          <p:cNvSpPr>
            <a:spLocks noGrp="1"/>
          </p:cNvSpPr>
          <p:nvPr>
            <p:ph type="sldNum" sz="quarter" idx="12"/>
          </p:nvPr>
        </p:nvSpPr>
        <p:spPr/>
        <p:txBody>
          <a:bodyPr/>
          <a:lstStyle/>
          <a:p>
            <a:fld id="{FD52C1F8-3BA5-F24E-8618-E52498D87186}" type="slidenum">
              <a:rPr lang="en-US" smtClean="0"/>
              <a:t>2</a:t>
            </a:fld>
            <a:endParaRPr lang="en-US" dirty="0"/>
          </a:p>
        </p:txBody>
      </p:sp>
    </p:spTree>
    <p:extLst>
      <p:ext uri="{BB962C8B-B14F-4D97-AF65-F5344CB8AC3E}">
        <p14:creationId xmlns:p14="http://schemas.microsoft.com/office/powerpoint/2010/main" val="289075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err="1">
                <a:latin typeface="Calibri" panose="020F0502020204030204" pitchFamily="34" charset="0"/>
                <a:ea typeface="Calibri" panose="020F0502020204030204" pitchFamily="34" charset="0"/>
                <a:cs typeface="Times New Roman" panose="02020603050405020304" pitchFamily="18" charset="0"/>
              </a:rPr>
              <a:t>PowerTeacher</a:t>
            </a:r>
            <a:r>
              <a:rPr lang="en-US" sz="4000" b="1" dirty="0">
                <a:latin typeface="Calibri" panose="020F0502020204030204" pitchFamily="34" charset="0"/>
                <a:ea typeface="Calibri" panose="020F0502020204030204" pitchFamily="34" charset="0"/>
                <a:cs typeface="Times New Roman" panose="02020603050405020304" pitchFamily="18" charset="0"/>
              </a:rPr>
              <a:t> Attendance and Teacher Submission Status Reports</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0" indent="0" algn="just">
              <a:buClr>
                <a:srgbClr val="800000"/>
              </a:buClr>
              <a:buNone/>
            </a:pPr>
            <a:r>
              <a:rPr lang="en-US" sz="2800" dirty="0"/>
              <a:t>The clerk should run the </a:t>
            </a:r>
            <a:r>
              <a:rPr lang="en-US" sz="2800" b="1" dirty="0" err="1"/>
              <a:t>PowerTeacher</a:t>
            </a:r>
            <a:r>
              <a:rPr lang="en-US" sz="2800" b="1" dirty="0"/>
              <a:t> Attendance Report </a:t>
            </a:r>
            <a:r>
              <a:rPr lang="en-US" sz="2800" dirty="0"/>
              <a:t>or the </a:t>
            </a:r>
            <a:r>
              <a:rPr lang="en-US" sz="2800" b="1" dirty="0"/>
              <a:t>Teacher Submission Status Report</a:t>
            </a:r>
            <a:r>
              <a:rPr lang="en-US" sz="2800" dirty="0"/>
              <a:t>.  Both reports show which teachers have not taken attendance. </a:t>
            </a:r>
          </a:p>
          <a:p>
            <a:pPr marL="0" indent="0" algn="just">
              <a:buClr>
                <a:srgbClr val="800000"/>
              </a:buClr>
              <a:buNone/>
            </a:pPr>
            <a:endParaRPr lang="en-US" sz="2800" dirty="0"/>
          </a:p>
          <a:p>
            <a:pPr marL="0" indent="0">
              <a:buClr>
                <a:srgbClr val="800000"/>
              </a:buClr>
              <a:buNone/>
            </a:pPr>
            <a:r>
              <a:rPr lang="en-US" sz="2800" dirty="0"/>
              <a:t>If teachers have not posted attendance clerks should send a reminder email to the teacher within 20 minutes after ADA time.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4400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Evening Attendance Callout </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0" indent="0">
              <a:buClr>
                <a:srgbClr val="800000"/>
              </a:buClr>
              <a:buNone/>
            </a:pP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gn="just">
              <a:buClr>
                <a:srgbClr val="800000"/>
              </a:buClr>
              <a:buNone/>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Elementary - Automated call out reminder for all students who were marked absent in their </a:t>
            </a: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homeroom</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at </a:t>
            </a: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Afternoon Attendance Deadline</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to complete assignments for attendance purposes.</a:t>
            </a:r>
          </a:p>
          <a:p>
            <a:pPr marL="0" indent="0" algn="just">
              <a:buClr>
                <a:srgbClr val="800000"/>
              </a:buClr>
              <a:buNone/>
            </a:pPr>
            <a:endParaRPr lang="en-US" sz="1800" dirty="0">
              <a:latin typeface="Arial Narrow" panose="020B0606020202030204" pitchFamily="34" charset="0"/>
              <a:cs typeface="Times New Roman" panose="02020603050405020304" pitchFamily="18" charset="0"/>
            </a:endParaRPr>
          </a:p>
          <a:p>
            <a:pPr marL="0" indent="0" algn="just">
              <a:buClr>
                <a:srgbClr val="800000"/>
              </a:buClr>
              <a:buNone/>
            </a:pPr>
            <a:endParaRPr lang="en-US" sz="1800" dirty="0">
              <a:latin typeface="Arial Narrow" panose="020B0606020202030204" pitchFamily="34" charset="0"/>
              <a:cs typeface="Times New Roman" panose="02020603050405020304" pitchFamily="18" charset="0"/>
            </a:endParaRPr>
          </a:p>
          <a:p>
            <a:pPr marL="0" indent="0" algn="just">
              <a:buClr>
                <a:srgbClr val="800000"/>
              </a:buClr>
              <a:buNone/>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Secondary - Automated call out reminder for all students who were marked absent in their </a:t>
            </a: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ADA period </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at </a:t>
            </a: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Afternoon Attendance Deadline</a:t>
            </a:r>
            <a:r>
              <a:rPr lang="en-US" sz="2800" dirty="0">
                <a:effectLst/>
                <a:latin typeface="Arial Narrow" panose="020B0606020202030204" pitchFamily="34" charset="0"/>
                <a:ea typeface="Calibri" panose="020F0502020204030204" pitchFamily="34" charset="0"/>
                <a:cs typeface="Times New Roman" panose="02020603050405020304" pitchFamily="18" charset="0"/>
              </a:rPr>
              <a:t> to complete assignments for attendance purposes.</a:t>
            </a: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21</a:t>
            </a:fld>
            <a:endParaRPr lang="en-US" dirty="0">
              <a:solidFill>
                <a:prstClr val="white"/>
              </a:solidFill>
              <a:latin typeface="Arial"/>
            </a:endParaRPr>
          </a:p>
        </p:txBody>
      </p:sp>
    </p:spTree>
    <p:extLst>
      <p:ext uri="{BB962C8B-B14F-4D97-AF65-F5344CB8AC3E}">
        <p14:creationId xmlns:p14="http://schemas.microsoft.com/office/powerpoint/2010/main" val="372194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4800" b="1" dirty="0">
                <a:effectLst>
                  <a:outerShdw blurRad="38100" dist="38100" dir="2700000" algn="tl">
                    <a:srgbClr val="C0C0C0"/>
                  </a:outerShdw>
                </a:effectLst>
                <a:latin typeface="Calibri" panose="020F0502020204030204" pitchFamily="34" charset="0"/>
                <a:ea typeface="ＭＳ Ｐゴシック" charset="-128"/>
              </a:rPr>
              <a:t>Elementary Attendance Cycle</a:t>
            </a:r>
          </a:p>
        </p:txBody>
      </p:sp>
      <p:sp>
        <p:nvSpPr>
          <p:cNvPr id="6" name="Content Placeholder 5"/>
          <p:cNvSpPr>
            <a:spLocks noGrp="1"/>
          </p:cNvSpPr>
          <p:nvPr>
            <p:ph idx="1"/>
          </p:nvPr>
        </p:nvSpPr>
        <p:spPr>
          <a:xfrm>
            <a:off x="1981200" y="1604514"/>
            <a:ext cx="8229600" cy="4597781"/>
          </a:xfrm>
        </p:spPr>
        <p:txBody>
          <a:bodyPr>
            <a:normAutofit/>
          </a:bodyPr>
          <a:lstStyle/>
          <a:p>
            <a:pPr lvl="2"/>
            <a:endParaRPr lang="en-US" dirty="0"/>
          </a:p>
          <a:p>
            <a:pPr lvl="1"/>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22</a:t>
            </a:fld>
            <a:endParaRPr lang="en-US" dirty="0">
              <a:solidFill>
                <a:prstClr val="white"/>
              </a:solidFill>
              <a:latin typeface="Arial"/>
            </a:endParaRPr>
          </a:p>
        </p:txBody>
      </p:sp>
      <p:pic>
        <p:nvPicPr>
          <p:cNvPr id="3" name="Picture 2">
            <a:extLst>
              <a:ext uri="{FF2B5EF4-FFF2-40B4-BE49-F238E27FC236}">
                <a16:creationId xmlns:a16="http://schemas.microsoft.com/office/drawing/2014/main" id="{9A160FEC-2724-4399-BC6C-D31FB9D8083B}"/>
              </a:ext>
            </a:extLst>
          </p:cNvPr>
          <p:cNvPicPr>
            <a:picLocks noChangeAspect="1"/>
          </p:cNvPicPr>
          <p:nvPr/>
        </p:nvPicPr>
        <p:blipFill>
          <a:blip r:embed="rId2"/>
          <a:stretch>
            <a:fillRect/>
          </a:stretch>
        </p:blipFill>
        <p:spPr>
          <a:xfrm>
            <a:off x="3457576" y="1571695"/>
            <a:ext cx="5150248" cy="4713649"/>
          </a:xfrm>
          <a:prstGeom prst="rect">
            <a:avLst/>
          </a:prstGeom>
        </p:spPr>
      </p:pic>
    </p:spTree>
    <p:extLst>
      <p:ext uri="{BB962C8B-B14F-4D97-AF65-F5344CB8AC3E}">
        <p14:creationId xmlns:p14="http://schemas.microsoft.com/office/powerpoint/2010/main" val="253544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4800" b="1" dirty="0">
                <a:effectLst>
                  <a:outerShdw blurRad="38100" dist="38100" dir="2700000" algn="tl">
                    <a:srgbClr val="C0C0C0"/>
                  </a:outerShdw>
                </a:effectLst>
                <a:latin typeface="Calibri" panose="020F0502020204030204" pitchFamily="34" charset="0"/>
                <a:ea typeface="ＭＳ Ｐゴシック" charset="-128"/>
              </a:rPr>
              <a:t>Elementary Attendance Cycle</a:t>
            </a:r>
          </a:p>
        </p:txBody>
      </p:sp>
      <p:sp>
        <p:nvSpPr>
          <p:cNvPr id="6" name="Content Placeholder 5"/>
          <p:cNvSpPr>
            <a:spLocks noGrp="1"/>
          </p:cNvSpPr>
          <p:nvPr>
            <p:ph idx="1"/>
          </p:nvPr>
        </p:nvSpPr>
        <p:spPr>
          <a:xfrm>
            <a:off x="1981200" y="1604514"/>
            <a:ext cx="8229600" cy="4597781"/>
          </a:xfrm>
        </p:spPr>
        <p:txBody>
          <a:bodyPr>
            <a:normAutofit/>
          </a:bodyPr>
          <a:lstStyle/>
          <a:p>
            <a:pPr lvl="2"/>
            <a:endParaRPr lang="en-US" dirty="0"/>
          </a:p>
          <a:p>
            <a:pPr lvl="1"/>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23</a:t>
            </a:fld>
            <a:endParaRPr lang="en-US" dirty="0">
              <a:solidFill>
                <a:prstClr val="white"/>
              </a:solidFill>
              <a:latin typeface="Arial"/>
            </a:endParaRPr>
          </a:p>
        </p:txBody>
      </p:sp>
      <p:pic>
        <p:nvPicPr>
          <p:cNvPr id="3" name="Picture 2">
            <a:extLst>
              <a:ext uri="{FF2B5EF4-FFF2-40B4-BE49-F238E27FC236}">
                <a16:creationId xmlns:a16="http://schemas.microsoft.com/office/drawing/2014/main" id="{120DA3AB-F08D-4348-B5A6-41725016EE44}"/>
              </a:ext>
            </a:extLst>
          </p:cNvPr>
          <p:cNvPicPr>
            <a:picLocks noChangeAspect="1"/>
          </p:cNvPicPr>
          <p:nvPr/>
        </p:nvPicPr>
        <p:blipFill>
          <a:blip r:embed="rId2"/>
          <a:stretch>
            <a:fillRect/>
          </a:stretch>
        </p:blipFill>
        <p:spPr>
          <a:xfrm>
            <a:off x="2852503" y="1944401"/>
            <a:ext cx="6486995" cy="3918005"/>
          </a:xfrm>
          <a:prstGeom prst="rect">
            <a:avLst/>
          </a:prstGeom>
        </p:spPr>
      </p:pic>
    </p:spTree>
    <p:extLst>
      <p:ext uri="{BB962C8B-B14F-4D97-AF65-F5344CB8AC3E}">
        <p14:creationId xmlns:p14="http://schemas.microsoft.com/office/powerpoint/2010/main" val="222254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defTabSz="819239" fontAlgn="base">
              <a:lnSpc>
                <a:spcPct val="80000"/>
              </a:lnSpc>
              <a:spcAft>
                <a:spcPct val="0"/>
              </a:spcAft>
            </a:pPr>
            <a:r>
              <a:rPr lang="en-US" sz="4800" b="1" dirty="0">
                <a:effectLst>
                  <a:outerShdw blurRad="38100" dist="38100" dir="2700000" algn="tl">
                    <a:srgbClr val="C0C0C0"/>
                  </a:outerShdw>
                </a:effectLst>
                <a:latin typeface="Calibri" panose="020F0502020204030204" pitchFamily="34" charset="0"/>
                <a:ea typeface="ＭＳ Ｐゴシック" charset="-128"/>
              </a:rPr>
              <a:t>Secondary Attendance Cycle</a:t>
            </a:r>
          </a:p>
        </p:txBody>
      </p:sp>
      <p:sp>
        <p:nvSpPr>
          <p:cNvPr id="6" name="Content Placeholder 5"/>
          <p:cNvSpPr>
            <a:spLocks noGrp="1"/>
          </p:cNvSpPr>
          <p:nvPr>
            <p:ph idx="1"/>
          </p:nvPr>
        </p:nvSpPr>
        <p:spPr>
          <a:xfrm>
            <a:off x="1981200" y="1604514"/>
            <a:ext cx="8229600" cy="4597781"/>
          </a:xfrm>
        </p:spPr>
        <p:txBody>
          <a:bodyPr>
            <a:normAutofit/>
          </a:bodyPr>
          <a:lstStyle/>
          <a:p>
            <a:pPr lvl="2"/>
            <a:endParaRPr lang="en-US" dirty="0"/>
          </a:p>
          <a:p>
            <a:pPr lvl="1"/>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24</a:t>
            </a:fld>
            <a:endParaRPr lang="en-US" dirty="0">
              <a:solidFill>
                <a:prstClr val="white"/>
              </a:solidFill>
              <a:latin typeface="Arial"/>
            </a:endParaRPr>
          </a:p>
        </p:txBody>
      </p:sp>
      <p:pic>
        <p:nvPicPr>
          <p:cNvPr id="13" name="Picture 12">
            <a:extLst>
              <a:ext uri="{FF2B5EF4-FFF2-40B4-BE49-F238E27FC236}">
                <a16:creationId xmlns:a16="http://schemas.microsoft.com/office/drawing/2014/main" id="{94927B32-0759-4B32-B3A7-4B7555BE232B}"/>
              </a:ext>
            </a:extLst>
          </p:cNvPr>
          <p:cNvPicPr>
            <a:picLocks noChangeAspect="1"/>
          </p:cNvPicPr>
          <p:nvPr/>
        </p:nvPicPr>
        <p:blipFill>
          <a:blip r:embed="rId2"/>
          <a:stretch>
            <a:fillRect/>
          </a:stretch>
        </p:blipFill>
        <p:spPr>
          <a:xfrm>
            <a:off x="3314651" y="1530252"/>
            <a:ext cx="5562699" cy="4672042"/>
          </a:xfrm>
          <a:prstGeom prst="rect">
            <a:avLst/>
          </a:prstGeom>
        </p:spPr>
      </p:pic>
    </p:spTree>
    <p:extLst>
      <p:ext uri="{BB962C8B-B14F-4D97-AF65-F5344CB8AC3E}">
        <p14:creationId xmlns:p14="http://schemas.microsoft.com/office/powerpoint/2010/main" val="235279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defTabSz="819239" fontAlgn="base">
              <a:lnSpc>
                <a:spcPct val="80000"/>
              </a:lnSpc>
              <a:spcAft>
                <a:spcPct val="0"/>
              </a:spcAft>
            </a:pPr>
            <a:r>
              <a:rPr lang="en-US" sz="4800" b="1" dirty="0">
                <a:effectLst>
                  <a:outerShdw blurRad="38100" dist="38100" dir="2700000" algn="tl">
                    <a:srgbClr val="C0C0C0"/>
                  </a:outerShdw>
                </a:effectLst>
                <a:latin typeface="Calibri" panose="020F0502020204030204" pitchFamily="34" charset="0"/>
                <a:ea typeface="ＭＳ Ｐゴシック" charset="-128"/>
              </a:rPr>
              <a:t>Secondary Attendance Cycle</a:t>
            </a:r>
          </a:p>
        </p:txBody>
      </p:sp>
      <p:sp>
        <p:nvSpPr>
          <p:cNvPr id="6" name="Content Placeholder 5"/>
          <p:cNvSpPr>
            <a:spLocks noGrp="1"/>
          </p:cNvSpPr>
          <p:nvPr>
            <p:ph idx="1"/>
          </p:nvPr>
        </p:nvSpPr>
        <p:spPr>
          <a:xfrm>
            <a:off x="1981200" y="1604514"/>
            <a:ext cx="8229600" cy="4597781"/>
          </a:xfrm>
        </p:spPr>
        <p:txBody>
          <a:bodyPr>
            <a:normAutofit/>
          </a:bodyPr>
          <a:lstStyle/>
          <a:p>
            <a:pPr lvl="2"/>
            <a:endParaRPr lang="en-US" dirty="0"/>
          </a:p>
          <a:p>
            <a:pPr lvl="1"/>
            <a:endParaRPr lang="en-US" dirty="0"/>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25</a:t>
            </a:fld>
            <a:endParaRPr lang="en-US" dirty="0">
              <a:solidFill>
                <a:prstClr val="white"/>
              </a:solidFill>
              <a:latin typeface="Arial"/>
            </a:endParaRPr>
          </a:p>
        </p:txBody>
      </p:sp>
      <p:pic>
        <p:nvPicPr>
          <p:cNvPr id="11" name="Picture 10">
            <a:extLst>
              <a:ext uri="{FF2B5EF4-FFF2-40B4-BE49-F238E27FC236}">
                <a16:creationId xmlns:a16="http://schemas.microsoft.com/office/drawing/2014/main" id="{40AECB92-2267-4FD7-981F-1B2F17FA0207}"/>
              </a:ext>
            </a:extLst>
          </p:cNvPr>
          <p:cNvPicPr>
            <a:picLocks noChangeAspect="1"/>
          </p:cNvPicPr>
          <p:nvPr/>
        </p:nvPicPr>
        <p:blipFill>
          <a:blip r:embed="rId2"/>
          <a:stretch>
            <a:fillRect/>
          </a:stretch>
        </p:blipFill>
        <p:spPr>
          <a:xfrm>
            <a:off x="3630352" y="1337946"/>
            <a:ext cx="4931297" cy="5130914"/>
          </a:xfrm>
          <a:prstGeom prst="rect">
            <a:avLst/>
          </a:prstGeom>
        </p:spPr>
      </p:pic>
    </p:spTree>
    <p:extLst>
      <p:ext uri="{BB962C8B-B14F-4D97-AF65-F5344CB8AC3E}">
        <p14:creationId xmlns:p14="http://schemas.microsoft.com/office/powerpoint/2010/main" val="2615750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Second Day and any Day </a:t>
            </a:r>
            <a:r>
              <a:rPr lang="en-US" sz="4000" b="1" dirty="0">
                <a:latin typeface="Calibri" panose="020F0502020204030204" pitchFamily="34" charset="0"/>
                <a:ea typeface="Calibri" panose="020F0502020204030204" pitchFamily="34" charset="0"/>
                <a:cs typeface="Times New Roman" panose="02020603050405020304" pitchFamily="18" charset="0"/>
              </a:rPr>
              <a:t>T</a:t>
            </a:r>
            <a:r>
              <a:rPr lang="en-US" sz="4000" b="1" dirty="0">
                <a:effectLst/>
                <a:latin typeface="Calibri" panose="020F0502020204030204" pitchFamily="34" charset="0"/>
                <a:ea typeface="Calibri" panose="020F0502020204030204" pitchFamily="34" charset="0"/>
                <a:cs typeface="Times New Roman" panose="02020603050405020304" pitchFamily="18" charset="0"/>
              </a:rPr>
              <a:t>hereafter</a:t>
            </a:r>
          </a:p>
        </p:txBody>
      </p:sp>
      <p:sp>
        <p:nvSpPr>
          <p:cNvPr id="6" name="Content Placeholder 5"/>
          <p:cNvSpPr>
            <a:spLocks noGrp="1"/>
          </p:cNvSpPr>
          <p:nvPr>
            <p:ph idx="1"/>
          </p:nvPr>
        </p:nvSpPr>
        <p:spPr>
          <a:xfrm>
            <a:off x="989351" y="1604514"/>
            <a:ext cx="9638675" cy="4597781"/>
          </a:xfrm>
        </p:spPr>
        <p:txBody>
          <a:bodyPr>
            <a:normAutofit/>
          </a:bodyPr>
          <a:lstStyle/>
          <a:p>
            <a:pPr marR="0">
              <a:lnSpc>
                <a:spcPct val="107000"/>
              </a:lnSpc>
              <a:spcBef>
                <a:spcPts val="0"/>
              </a:spcBef>
              <a:spcAft>
                <a:spcPts val="0"/>
              </a:spcAft>
              <a:buFont typeface="Wingdings" panose="05000000000000000000" pitchFamily="2" charset="2"/>
              <a:buChar char="§"/>
            </a:pPr>
            <a:r>
              <a:rPr lang="en-US" sz="3600" b="1" dirty="0">
                <a:effectLst/>
                <a:latin typeface="Arial Narrow" panose="020B0606020202030204" pitchFamily="34" charset="0"/>
                <a:ea typeface="Calibri" panose="020F0502020204030204" pitchFamily="34" charset="0"/>
                <a:cs typeface="Times New Roman" panose="02020603050405020304" pitchFamily="18" charset="0"/>
              </a:rPr>
              <a:t>Wednesday, September 9, 2020 through Friday</a:t>
            </a:r>
            <a:r>
              <a:rPr lang="en-US" sz="3600" b="1" dirty="0">
                <a:latin typeface="Arial Narrow" panose="020B0606020202030204" pitchFamily="34" charset="0"/>
                <a:ea typeface="Calibri" panose="020F0502020204030204" pitchFamily="34" charset="0"/>
                <a:cs typeface="Times New Roman" panose="02020603050405020304" pitchFamily="18" charset="0"/>
              </a:rPr>
              <a:t>, October 16, 2020</a:t>
            </a:r>
          </a:p>
          <a:p>
            <a:pPr marL="228609" marR="0" indent="-571500">
              <a:lnSpc>
                <a:spcPct val="107000"/>
              </a:lnSpc>
              <a:spcBef>
                <a:spcPts val="0"/>
              </a:spcBef>
              <a:spcAft>
                <a:spcPts val="0"/>
              </a:spcAft>
              <a:buFont typeface="Wingdings" panose="05000000000000000000" pitchFamily="2" charset="2"/>
              <a:buChar char="§"/>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buFont typeface="Wingdings" panose="05000000000000000000" pitchFamily="2" charset="2"/>
              <a:buChar char="§"/>
            </a:pPr>
            <a:r>
              <a:rPr lang="en-US" sz="3600" dirty="0">
                <a:effectLst/>
                <a:latin typeface="Arial Narrow" panose="020B0606020202030204" pitchFamily="34" charset="0"/>
                <a:ea typeface="Calibri" panose="020F0502020204030204" pitchFamily="34" charset="0"/>
                <a:cs typeface="Times New Roman" panose="02020603050405020304" pitchFamily="18" charset="0"/>
              </a:rPr>
              <a:t>Daily attendance will be verified based on student    engagement as noted above. </a:t>
            </a:r>
          </a:p>
          <a:p>
            <a:pPr marL="0" marR="0" indent="0" algn="just">
              <a:spcBef>
                <a:spcPts val="0"/>
              </a:spcBef>
              <a:spcAft>
                <a:spcPts val="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4760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Day After Attendance Locks</a:t>
            </a:r>
          </a:p>
        </p:txBody>
      </p:sp>
      <p:sp>
        <p:nvSpPr>
          <p:cNvPr id="6" name="Content Placeholder 5"/>
          <p:cNvSpPr>
            <a:spLocks noGrp="1"/>
          </p:cNvSpPr>
          <p:nvPr>
            <p:ph idx="1"/>
          </p:nvPr>
        </p:nvSpPr>
        <p:spPr>
          <a:xfrm>
            <a:off x="1042617" y="1552593"/>
            <a:ext cx="9638675" cy="4597781"/>
          </a:xfrm>
        </p:spPr>
        <p:txBody>
          <a:bodyPr>
            <a:normAutofit/>
          </a:bodyPr>
          <a:lstStyle/>
          <a:p>
            <a:pPr marR="0" lvl="0">
              <a:lnSpc>
                <a:spcPct val="107000"/>
              </a:lnSpc>
              <a:spcBef>
                <a:spcPts val="0"/>
              </a:spcBef>
              <a:spcAft>
                <a:spcPts val="0"/>
              </a:spcAft>
              <a:buFont typeface="Wingdings" panose="05000000000000000000" pitchFamily="2" charset="2"/>
              <a:buChar char="§"/>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Run the </a:t>
            </a: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Absentee Report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Make corrections to the ADA period for students who were absent for the ADA period but engaged in another class on the same day.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800000"/>
              </a:buClr>
              <a:buFont typeface="Wingdings" panose="05000000000000000000" pitchFamily="2" charset="2"/>
              <a:buChar char="§"/>
            </a:pPr>
            <a:r>
              <a:rPr lang="en-US" sz="2800" dirty="0">
                <a:latin typeface="Arial Narrow" panose="020B0606020202030204" pitchFamily="34" charset="0"/>
              </a:rPr>
              <a:t>The clerk should run this report to ensure phone calls are made to all students.10:01am – 2:29pm.</a:t>
            </a: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4340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defTabSz="819239" fontAlgn="base">
              <a:lnSpc>
                <a:spcPct val="80000"/>
              </a:lnSpc>
              <a:spcAft>
                <a:spcPct val="0"/>
              </a:spcAft>
            </a:pPr>
            <a:r>
              <a:rPr lang="en-US" sz="5400" b="1" dirty="0">
                <a:latin typeface="Calibri" panose="020F0502020204030204" pitchFamily="34" charset="0"/>
                <a:ea typeface="ＭＳ Ｐゴシック" charset="-128"/>
                <a:cs typeface="Calibri" panose="020F0502020204030204" pitchFamily="34" charset="0"/>
              </a:rPr>
              <a:t>Membership Count Process</a:t>
            </a:r>
          </a:p>
        </p:txBody>
      </p:sp>
      <p:sp>
        <p:nvSpPr>
          <p:cNvPr id="6" name="Content Placeholder 5"/>
          <p:cNvSpPr>
            <a:spLocks noGrp="1"/>
          </p:cNvSpPr>
          <p:nvPr>
            <p:ph idx="1"/>
          </p:nvPr>
        </p:nvSpPr>
        <p:spPr>
          <a:xfrm>
            <a:off x="1981200" y="1604514"/>
            <a:ext cx="8229600" cy="4597781"/>
          </a:xfrm>
        </p:spPr>
        <p:txBody>
          <a:bodyPr>
            <a:normAutofit/>
          </a:bodyPr>
          <a:lstStyle/>
          <a:p>
            <a:pPr lvl="1"/>
            <a:endParaRPr lang="en-US" dirty="0"/>
          </a:p>
          <a:p>
            <a:pPr marL="0" indent="0" algn="ctr">
              <a:buClr>
                <a:srgbClr val="800000"/>
              </a:buClr>
              <a:buNone/>
            </a:pPr>
            <a:r>
              <a:rPr lang="en-US" sz="4800" dirty="0">
                <a:effectLst/>
                <a:latin typeface="Noto Sans Symbols"/>
                <a:ea typeface="Calibri" panose="020F0502020204030204" pitchFamily="34" charset="0"/>
                <a:cs typeface="Arial" panose="020B0604020202020204" pitchFamily="34" charset="0"/>
              </a:rPr>
              <a:t>Membership and attendance should be posted, verified and reconciled daily.</a:t>
            </a:r>
            <a:endParaRPr lang="en-US" sz="4800" dirty="0">
              <a:effectLst/>
              <a:latin typeface="Noto Sans Symbols"/>
              <a:ea typeface="Noto Sans Symbols"/>
              <a:cs typeface="Noto Sans Symbols"/>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0524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Membership on the Portal</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1143000" marR="0" lvl="2" indent="-228600">
              <a:lnSpc>
                <a:spcPct val="107000"/>
              </a:lnSpc>
              <a:spcBef>
                <a:spcPts val="0"/>
              </a:spcBef>
              <a:spcAft>
                <a:spcPts val="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Elementary reporting time on/before by 10AM </a:t>
            </a:r>
          </a:p>
          <a:p>
            <a:pPr marL="1143000" marR="0" lvl="2" indent="-228600">
              <a:lnSpc>
                <a:spcPct val="107000"/>
              </a:lnSpc>
              <a:spcBef>
                <a:spcPts val="0"/>
              </a:spcBef>
              <a:spcAft>
                <a:spcPts val="800"/>
              </a:spcAft>
              <a:buFont typeface="Wingdings" panose="05000000000000000000" pitchFamily="2"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Secondary reporting time on/before by 11AM</a:t>
            </a: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29</a:t>
            </a:fld>
            <a:endParaRPr lang="en-US" dirty="0">
              <a:solidFill>
                <a:prstClr val="white"/>
              </a:solidFill>
              <a:latin typeface="Arial"/>
            </a:endParaRPr>
          </a:p>
        </p:txBody>
      </p:sp>
    </p:spTree>
    <p:extLst>
      <p:ext uri="{BB962C8B-B14F-4D97-AF65-F5344CB8AC3E}">
        <p14:creationId xmlns:p14="http://schemas.microsoft.com/office/powerpoint/2010/main" val="176066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972800" cy="1143000"/>
          </a:xfrm>
        </p:spPr>
        <p:txBody>
          <a:bodyPr anchor="ctr">
            <a:normAutofit/>
          </a:bodyPr>
          <a:lstStyle/>
          <a:p>
            <a:pPr marL="0" indent="0">
              <a:lnSpc>
                <a:spcPct val="90000"/>
              </a:lnSpc>
              <a:buNone/>
            </a:pPr>
            <a:r>
              <a:rPr lang="en-US" b="1" dirty="0">
                <a:latin typeface="Calibri" panose="020F0502020204030204" pitchFamily="34" charset="0"/>
                <a:cs typeface="Calibri" panose="020F0502020204030204" pitchFamily="34" charset="0"/>
              </a:rPr>
              <a:t>Agenda:</a:t>
            </a:r>
          </a:p>
        </p:txBody>
      </p:sp>
      <p:sp>
        <p:nvSpPr>
          <p:cNvPr id="6" name="Content Placeholder 5"/>
          <p:cNvSpPr>
            <a:spLocks noGrp="1"/>
          </p:cNvSpPr>
          <p:nvPr>
            <p:ph sz="half" idx="1"/>
          </p:nvPr>
        </p:nvSpPr>
        <p:spPr>
          <a:xfrm>
            <a:off x="609600" y="1600202"/>
            <a:ext cx="5384800" cy="4525963"/>
          </a:xfrm>
        </p:spPr>
        <p:txBody>
          <a:bodyPr>
            <a:normAutofit fontScale="85000" lnSpcReduction="10000"/>
          </a:bodyPr>
          <a:lstStyle/>
          <a:p>
            <a:pPr lvl="1">
              <a:lnSpc>
                <a:spcPct val="90000"/>
              </a:lnSpc>
              <a:spcBef>
                <a:spcPts val="0"/>
              </a:spcBef>
              <a:buFont typeface="Wingdings" panose="05000000000000000000" pitchFamily="2" charset="2"/>
              <a:buChar char="q"/>
            </a:pPr>
            <a:endParaRPr lang="en-US" sz="2200" dirty="0">
              <a:effectLst/>
            </a:endParaRPr>
          </a:p>
          <a:p>
            <a:pPr marL="1035050" lvl="1" indent="-577850">
              <a:lnSpc>
                <a:spcPct val="90000"/>
              </a:lnSpc>
              <a:spcBef>
                <a:spcPts val="0"/>
              </a:spcBef>
              <a:buFont typeface="Wingdings" panose="05000000000000000000" pitchFamily="2" charset="2"/>
              <a:buChar char="q"/>
            </a:pPr>
            <a:r>
              <a:rPr lang="en-US" dirty="0">
                <a:effectLst/>
              </a:rPr>
              <a:t>Complianc</a:t>
            </a:r>
            <a:r>
              <a:rPr lang="en-US" dirty="0"/>
              <a:t>e Monitoring Team</a:t>
            </a:r>
          </a:p>
          <a:p>
            <a:pPr marL="457200" lvl="1" indent="0">
              <a:lnSpc>
                <a:spcPct val="90000"/>
              </a:lnSpc>
              <a:spcBef>
                <a:spcPts val="0"/>
              </a:spcBef>
              <a:buNone/>
            </a:pPr>
            <a:endParaRPr lang="en-US" dirty="0"/>
          </a:p>
          <a:p>
            <a:pPr marL="1035050" lvl="1" indent="-577850">
              <a:lnSpc>
                <a:spcPct val="90000"/>
              </a:lnSpc>
              <a:spcBef>
                <a:spcPts val="0"/>
              </a:spcBef>
              <a:buFont typeface="Wingdings" panose="05000000000000000000" pitchFamily="2" charset="2"/>
              <a:buChar char="q"/>
            </a:pPr>
            <a:r>
              <a:rPr lang="en-US" dirty="0"/>
              <a:t>Remote Asynchronous</a:t>
            </a:r>
          </a:p>
          <a:p>
            <a:pPr marL="457200" lvl="1" indent="0">
              <a:lnSpc>
                <a:spcPct val="90000"/>
              </a:lnSpc>
              <a:spcBef>
                <a:spcPts val="0"/>
              </a:spcBef>
              <a:buNone/>
            </a:pPr>
            <a:endParaRPr lang="en-US" dirty="0"/>
          </a:p>
          <a:p>
            <a:pPr marL="1035050" lvl="1" indent="-577850">
              <a:lnSpc>
                <a:spcPct val="90000"/>
              </a:lnSpc>
              <a:spcBef>
                <a:spcPts val="0"/>
              </a:spcBef>
              <a:buFont typeface="Wingdings" panose="05000000000000000000" pitchFamily="2" charset="2"/>
              <a:buChar char="q"/>
            </a:pPr>
            <a:r>
              <a:rPr lang="en-US" dirty="0"/>
              <a:t>Before the First Day</a:t>
            </a:r>
          </a:p>
          <a:p>
            <a:pPr marL="1035050" lvl="1" indent="-577850">
              <a:lnSpc>
                <a:spcPct val="90000"/>
              </a:lnSpc>
              <a:spcBef>
                <a:spcPts val="0"/>
              </a:spcBef>
              <a:buFont typeface="Wingdings" panose="05000000000000000000" pitchFamily="2" charset="2"/>
              <a:buChar char="q"/>
            </a:pPr>
            <a:endParaRPr lang="en-US" dirty="0"/>
          </a:p>
          <a:p>
            <a:pPr marL="1035050" lvl="1" indent="-577850">
              <a:lnSpc>
                <a:spcPct val="90000"/>
              </a:lnSpc>
              <a:spcBef>
                <a:spcPts val="0"/>
              </a:spcBef>
              <a:buFont typeface="Wingdings" panose="05000000000000000000" pitchFamily="2" charset="2"/>
              <a:buChar char="q"/>
            </a:pPr>
            <a:r>
              <a:rPr lang="en-US" dirty="0"/>
              <a:t>First Day Procedures </a:t>
            </a:r>
          </a:p>
          <a:p>
            <a:pPr marL="457200" lvl="1" indent="0">
              <a:lnSpc>
                <a:spcPct val="90000"/>
              </a:lnSpc>
              <a:spcBef>
                <a:spcPts val="0"/>
              </a:spcBef>
              <a:buNone/>
            </a:pPr>
            <a:endParaRPr lang="en-US" dirty="0">
              <a:effectLst/>
            </a:endParaRPr>
          </a:p>
          <a:p>
            <a:pPr marL="1035050" lvl="1" indent="-577850">
              <a:lnSpc>
                <a:spcPct val="90000"/>
              </a:lnSpc>
              <a:spcBef>
                <a:spcPts val="0"/>
              </a:spcBef>
              <a:buFont typeface="Wingdings" panose="05000000000000000000" pitchFamily="2" charset="2"/>
              <a:buChar char="q"/>
            </a:pPr>
            <a:r>
              <a:rPr lang="en-US" dirty="0">
                <a:effectLst/>
              </a:rPr>
              <a:t>Membership Microsoft Form</a:t>
            </a:r>
          </a:p>
          <a:p>
            <a:pPr marL="457200" lvl="1" indent="0">
              <a:lnSpc>
                <a:spcPct val="90000"/>
              </a:lnSpc>
              <a:spcBef>
                <a:spcPts val="0"/>
              </a:spcBef>
              <a:buNone/>
            </a:pPr>
            <a:endParaRPr lang="en-US" dirty="0">
              <a:effectLst/>
            </a:endParaRPr>
          </a:p>
          <a:p>
            <a:pPr marL="1035050" lvl="1" indent="-577850">
              <a:lnSpc>
                <a:spcPct val="90000"/>
              </a:lnSpc>
              <a:spcBef>
                <a:spcPts val="0"/>
              </a:spcBef>
              <a:buFont typeface="Wingdings" panose="05000000000000000000" pitchFamily="2" charset="2"/>
              <a:buChar char="q"/>
            </a:pPr>
            <a:r>
              <a:rPr lang="en-US" dirty="0">
                <a:effectLst/>
              </a:rPr>
              <a:t>Second Day and any day thereafter </a:t>
            </a:r>
          </a:p>
          <a:p>
            <a:pPr marL="1035050" lvl="1" indent="-577850">
              <a:lnSpc>
                <a:spcPct val="90000"/>
              </a:lnSpc>
              <a:spcBef>
                <a:spcPts val="0"/>
              </a:spcBef>
              <a:buFont typeface="Wingdings" panose="05000000000000000000" pitchFamily="2" charset="2"/>
              <a:buChar char="q"/>
            </a:pPr>
            <a:endParaRPr lang="en-US" dirty="0">
              <a:effectLst/>
            </a:endParaRPr>
          </a:p>
          <a:p>
            <a:pPr marL="1035050" lvl="1" indent="-577850">
              <a:lnSpc>
                <a:spcPct val="90000"/>
              </a:lnSpc>
              <a:spcBef>
                <a:spcPts val="0"/>
              </a:spcBef>
              <a:buFont typeface="Wingdings" panose="05000000000000000000" pitchFamily="2" charset="2"/>
              <a:buChar char="q"/>
            </a:pPr>
            <a:r>
              <a:rPr lang="en-US" dirty="0">
                <a:effectLst/>
              </a:rPr>
              <a:t>No-Show Process </a:t>
            </a:r>
          </a:p>
          <a:p>
            <a:pPr marL="457200" lvl="1" indent="0">
              <a:lnSpc>
                <a:spcPct val="90000"/>
              </a:lnSpc>
              <a:spcBef>
                <a:spcPts val="0"/>
              </a:spcBef>
              <a:buNone/>
            </a:pPr>
            <a:endParaRPr lang="en-US" dirty="0">
              <a:effectLst/>
            </a:endParaRPr>
          </a:p>
          <a:p>
            <a:pPr marL="1035050" lvl="1" indent="-577850">
              <a:lnSpc>
                <a:spcPct val="90000"/>
              </a:lnSpc>
              <a:spcBef>
                <a:spcPts val="0"/>
              </a:spcBef>
              <a:buFont typeface="Wingdings" panose="05000000000000000000" pitchFamily="2" charset="2"/>
              <a:buChar char="q"/>
            </a:pPr>
            <a:r>
              <a:rPr lang="en-US" dirty="0"/>
              <a:t>Reports </a:t>
            </a:r>
            <a:endParaRPr lang="en-US" dirty="0">
              <a:effectLst/>
            </a:endParaRPr>
          </a:p>
          <a:p>
            <a:pPr marL="457200" lvl="1" indent="0">
              <a:lnSpc>
                <a:spcPct val="90000"/>
              </a:lnSpc>
              <a:spcBef>
                <a:spcPts val="0"/>
              </a:spcBef>
              <a:buNone/>
            </a:pPr>
            <a:endParaRPr lang="en-US" dirty="0">
              <a:effectLst/>
            </a:endParaRPr>
          </a:p>
          <a:p>
            <a:pPr marL="1035050" lvl="1" indent="-577850">
              <a:lnSpc>
                <a:spcPct val="90000"/>
              </a:lnSpc>
              <a:spcBef>
                <a:spcPts val="0"/>
              </a:spcBef>
              <a:buFont typeface="Wingdings" panose="05000000000000000000" pitchFamily="2" charset="2"/>
              <a:buChar char="q"/>
            </a:pPr>
            <a:r>
              <a:rPr lang="en-US" dirty="0">
                <a:effectLst/>
              </a:rPr>
              <a:t>Membership Transaction Log</a:t>
            </a:r>
          </a:p>
          <a:p>
            <a:pPr marL="1035050" lvl="1" indent="-577850">
              <a:lnSpc>
                <a:spcPct val="90000"/>
              </a:lnSpc>
              <a:spcBef>
                <a:spcPts val="0"/>
              </a:spcBef>
              <a:buFont typeface="Wingdings" panose="05000000000000000000" pitchFamily="2" charset="2"/>
              <a:buChar char="q"/>
            </a:pPr>
            <a:endParaRPr lang="en-US" dirty="0">
              <a:effectLst/>
            </a:endParaRPr>
          </a:p>
          <a:p>
            <a:pPr marL="1035050" lvl="1" indent="-577850">
              <a:lnSpc>
                <a:spcPct val="90000"/>
              </a:lnSpc>
              <a:spcBef>
                <a:spcPts val="0"/>
              </a:spcBef>
              <a:buFont typeface="Wingdings" panose="05000000000000000000" pitchFamily="2" charset="2"/>
              <a:buChar char="q"/>
            </a:pPr>
            <a:endParaRPr lang="en-US" dirty="0">
              <a:effectLst/>
            </a:endParaRPr>
          </a:p>
          <a:p>
            <a:pPr marL="1035050" lvl="1" indent="-577850">
              <a:lnSpc>
                <a:spcPct val="90000"/>
              </a:lnSpc>
              <a:spcBef>
                <a:spcPts val="0"/>
              </a:spcBef>
              <a:buFont typeface="Wingdings" panose="05000000000000000000" pitchFamily="2" charset="2"/>
              <a:buChar char="q"/>
            </a:pPr>
            <a:endParaRPr lang="en-US" sz="2200" dirty="0">
              <a:effectLst/>
            </a:endParaRPr>
          </a:p>
          <a:p>
            <a:pPr lvl="1">
              <a:lnSpc>
                <a:spcPct val="90000"/>
              </a:lnSpc>
            </a:pPr>
            <a:endParaRPr lang="en-US" sz="2000" dirty="0"/>
          </a:p>
          <a:p>
            <a:pPr lvl="1">
              <a:lnSpc>
                <a:spcPct val="90000"/>
              </a:lnSpc>
            </a:pPr>
            <a:endParaRPr lang="en-US" sz="2000" dirty="0"/>
          </a:p>
          <a:p>
            <a:pPr marL="0" indent="0">
              <a:lnSpc>
                <a:spcPct val="90000"/>
              </a:lnSpc>
              <a:buClr>
                <a:srgbClr val="800000"/>
              </a:buClr>
              <a:buNone/>
            </a:pPr>
            <a:endParaRPr lang="en-US" sz="2000" dirty="0"/>
          </a:p>
        </p:txBody>
      </p:sp>
      <p:pic>
        <p:nvPicPr>
          <p:cNvPr id="2" name="Picture 1">
            <a:extLst>
              <a:ext uri="{FF2B5EF4-FFF2-40B4-BE49-F238E27FC236}">
                <a16:creationId xmlns:a16="http://schemas.microsoft.com/office/drawing/2014/main" id="{9257F33D-5BE6-4496-ACDF-E66B16F3887E}"/>
              </a:ext>
            </a:extLst>
          </p:cNvPr>
          <p:cNvPicPr>
            <a:picLocks noChangeAspect="1"/>
          </p:cNvPicPr>
          <p:nvPr/>
        </p:nvPicPr>
        <p:blipFill>
          <a:blip r:embed="rId2"/>
          <a:stretch>
            <a:fillRect/>
          </a:stretch>
        </p:blipFill>
        <p:spPr>
          <a:xfrm>
            <a:off x="7121050" y="2290438"/>
            <a:ext cx="3331893" cy="3331893"/>
          </a:xfrm>
          <a:prstGeom prst="rect">
            <a:avLst/>
          </a:prstGeom>
          <a:noFill/>
        </p:spPr>
      </p:pic>
      <p:sp>
        <p:nvSpPr>
          <p:cNvPr id="4" name="Slide Number Placeholder 3"/>
          <p:cNvSpPr>
            <a:spLocks noGrp="1"/>
          </p:cNvSpPr>
          <p:nvPr>
            <p:ph type="sldNum" sz="quarter" idx="12"/>
          </p:nvPr>
        </p:nvSpPr>
        <p:spPr>
          <a:xfrm>
            <a:off x="8737600" y="6356352"/>
            <a:ext cx="2844800" cy="365125"/>
          </a:xfrm>
        </p:spPr>
        <p:txBody>
          <a:bodyPr anchor="ctr">
            <a:normAutofit/>
          </a:bodyPr>
          <a:lstStyle/>
          <a:p>
            <a:pPr defTabSz="457200">
              <a:spcAft>
                <a:spcPts val="600"/>
              </a:spcAft>
            </a:pPr>
            <a:fld id="{FD52C1F8-3BA5-F24E-8618-E52498D87186}" type="slidenum">
              <a:rPr lang="en-US"/>
              <a:pPr defTabSz="457200">
                <a:spcAft>
                  <a:spcPts val="600"/>
                </a:spcAft>
              </a:pPr>
              <a:t>3</a:t>
            </a:fld>
            <a:endParaRPr lang="en-US" dirty="0"/>
          </a:p>
        </p:txBody>
      </p:sp>
    </p:spTree>
    <p:extLst>
      <p:ext uri="{BB962C8B-B14F-4D97-AF65-F5344CB8AC3E}">
        <p14:creationId xmlns:p14="http://schemas.microsoft.com/office/powerpoint/2010/main" val="42382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No-Show Process on Friday, September 11, 2020</a:t>
            </a:r>
          </a:p>
        </p:txBody>
      </p:sp>
      <p:sp>
        <p:nvSpPr>
          <p:cNvPr id="6" name="Content Placeholder 5"/>
          <p:cNvSpPr>
            <a:spLocks noGrp="1"/>
          </p:cNvSpPr>
          <p:nvPr>
            <p:ph idx="1"/>
          </p:nvPr>
        </p:nvSpPr>
        <p:spPr>
          <a:xfrm>
            <a:off x="989351" y="1604514"/>
            <a:ext cx="9638675" cy="4597781"/>
          </a:xfrm>
        </p:spPr>
        <p:txBody>
          <a:bodyPr>
            <a:noAutofit/>
          </a:bodyPr>
          <a:lstStyle/>
          <a:p>
            <a:pPr marL="0" marR="0" indent="0" algn="just">
              <a:lnSpc>
                <a:spcPct val="107000"/>
              </a:lnSpc>
              <a:spcBef>
                <a:spcPts val="0"/>
              </a:spcBef>
              <a:spcAft>
                <a:spcPts val="0"/>
              </a:spcAft>
              <a:buNone/>
            </a:pPr>
            <a:r>
              <a:rPr lang="en-US" sz="22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No Show Process on Friday, September 11, 2020</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Students will be marked as No Show if students were marked absent every day this week.</a:t>
            </a:r>
          </a:p>
          <a:p>
            <a:pPr marL="342900" marR="0" lvl="0" indent="-342900" algn="just">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Any student marked AT (Absent by Teacher) and RA present will not be marked as a No Show</a:t>
            </a:r>
            <a:r>
              <a:rPr lang="en-US" sz="2200" b="1" dirty="0">
                <a:effectLst/>
                <a:latin typeface="Calibri" panose="020F0502020204030204" pitchFamily="34" charset="0"/>
                <a:ea typeface="Calibri" panose="020F0502020204030204" pitchFamily="34" charset="0"/>
                <a:cs typeface="Calibri" panose="020F0502020204030204" pitchFamily="34" charset="0"/>
              </a:rPr>
              <a:t>. In Power School the student’s enrollment date MUST match the FIRST day the student was marked RA Present. </a:t>
            </a:r>
            <a:r>
              <a:rPr lang="en-US" sz="2200" dirty="0">
                <a:effectLst/>
                <a:latin typeface="Calibri" panose="020F0502020204030204" pitchFamily="34" charset="0"/>
                <a:ea typeface="Calibri" panose="020F0502020204030204" pitchFamily="34" charset="0"/>
                <a:cs typeface="Calibri" panose="020F0502020204030204" pitchFamily="34" charset="0"/>
              </a:rPr>
              <a:t>This will need to be corrected by the clerk.</a:t>
            </a:r>
          </a:p>
          <a:p>
            <a:pPr marL="342900" marR="0" lvl="0" indent="-342900" algn="just">
              <a:lnSpc>
                <a:spcPct val="107000"/>
              </a:lnSpc>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All No Shows must be posted by the end of the day on Friday, September 11, 2020.</a:t>
            </a:r>
          </a:p>
          <a:p>
            <a:pPr marL="342900" marR="0" lvl="0" indent="-342900" algn="just">
              <a:lnSpc>
                <a:spcPct val="107000"/>
              </a:lnSpc>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All No Shows will have an effective date in PowerSchool of </a:t>
            </a:r>
            <a:r>
              <a:rPr lang="en-US" sz="2200" b="1" dirty="0">
                <a:effectLst/>
                <a:latin typeface="Calibri" panose="020F0502020204030204" pitchFamily="34" charset="0"/>
                <a:ea typeface="Calibri" panose="020F0502020204030204" pitchFamily="34" charset="0"/>
                <a:cs typeface="Calibri" panose="020F0502020204030204" pitchFamily="34" charset="0"/>
              </a:rPr>
              <a:t>September 8, 2020.</a:t>
            </a:r>
          </a:p>
          <a:p>
            <a:pPr marL="342900" marR="0" lvl="0" indent="-342900" algn="just">
              <a:lnSpc>
                <a:spcPct val="107000"/>
              </a:lnSpc>
              <a:spcBef>
                <a:spcPts val="0"/>
              </a:spcBef>
              <a:spcAft>
                <a:spcPts val="800"/>
              </a:spcAft>
              <a:buFont typeface="+mj-lt"/>
              <a:buAutoNum type="arabicPeriod"/>
            </a:pPr>
            <a:r>
              <a:rPr lang="en-US" sz="2200" dirty="0">
                <a:effectLst/>
                <a:latin typeface="Calibri" panose="020F0502020204030204" pitchFamily="34" charset="0"/>
                <a:ea typeface="Calibri" panose="020F0502020204030204" pitchFamily="34" charset="0"/>
                <a:cs typeface="Calibri" panose="020F0502020204030204" pitchFamily="34" charset="0"/>
              </a:rPr>
              <a:t>Attendance Clerks will run the </a:t>
            </a:r>
            <a:r>
              <a:rPr lang="en-US" sz="2200" b="1" dirty="0">
                <a:effectLst/>
                <a:latin typeface="Calibri" panose="020F0502020204030204" pitchFamily="34" charset="0"/>
                <a:ea typeface="Calibri" panose="020F0502020204030204" pitchFamily="34" charset="0"/>
                <a:cs typeface="Calibri" panose="020F0502020204030204" pitchFamily="34" charset="0"/>
              </a:rPr>
              <a:t>Weekly Attendance Summary (Daily)</a:t>
            </a:r>
            <a:r>
              <a:rPr lang="en-US" sz="2200" dirty="0">
                <a:effectLst/>
                <a:latin typeface="Calibri" panose="020F0502020204030204" pitchFamily="34" charset="0"/>
                <a:ea typeface="Calibri" panose="020F0502020204030204" pitchFamily="34" charset="0"/>
                <a:cs typeface="Calibri" panose="020F0502020204030204" pitchFamily="34" charset="0"/>
              </a:rPr>
              <a:t> and verify which students have been marked absent every day and enter a No Show on their enrollment page via the Transfer Out Process.  See instructions below.</a:t>
            </a:r>
            <a:endParaRPr lang="en-US" sz="2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8855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No-Show Process on Friday, September 11, 2020</a:t>
            </a:r>
            <a:br>
              <a:rPr lang="en-US" sz="4000" b="1" dirty="0">
                <a:effectLst/>
                <a:latin typeface="Calibri" panose="020F0502020204030204" pitchFamily="34" charset="0"/>
                <a:ea typeface="Calibri" panose="020F0502020204030204" pitchFamily="34" charset="0"/>
                <a:cs typeface="Calibri" panose="020F0502020204030204" pitchFamily="34" charset="0"/>
              </a:rPr>
            </a:br>
            <a:r>
              <a:rPr lang="en-US" sz="1800" b="1" dirty="0">
                <a:effectLst/>
                <a:latin typeface="Calibri" panose="020F0502020204030204" pitchFamily="34" charset="0"/>
                <a:ea typeface="Calibri" panose="020F0502020204030204" pitchFamily="34" charset="0"/>
                <a:cs typeface="Calibri" panose="020F0502020204030204" pitchFamily="34" charset="0"/>
              </a:rPr>
              <a:t>Follow these instructions to No Show students</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EFBA8032-BD42-4D0C-878D-018BAAA3DF2D}"/>
              </a:ext>
            </a:extLst>
          </p:cNvPr>
          <p:cNvPicPr>
            <a:picLocks noGrp="1"/>
          </p:cNvPicPr>
          <p:nvPr>
            <p:ph idx="1"/>
          </p:nvPr>
        </p:nvPicPr>
        <p:blipFill>
          <a:blip r:embed="rId2"/>
          <a:stretch>
            <a:fillRect/>
          </a:stretch>
        </p:blipFill>
        <p:spPr>
          <a:xfrm>
            <a:off x="1624614" y="1575583"/>
            <a:ext cx="8824403" cy="4626780"/>
          </a:xfrm>
          <a:prstGeom prst="rect">
            <a:avLst/>
          </a:prstGeom>
        </p:spPr>
      </p:pic>
    </p:spTree>
    <p:extLst>
      <p:ext uri="{BB962C8B-B14F-4D97-AF65-F5344CB8AC3E}">
        <p14:creationId xmlns:p14="http://schemas.microsoft.com/office/powerpoint/2010/main" val="3940509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Weekly Summary Report </a:t>
            </a:r>
          </a:p>
        </p:txBody>
      </p:sp>
      <p:sp>
        <p:nvSpPr>
          <p:cNvPr id="6" name="Content Placeholder 5"/>
          <p:cNvSpPr>
            <a:spLocks noGrp="1"/>
          </p:cNvSpPr>
          <p:nvPr>
            <p:ph idx="1"/>
          </p:nvPr>
        </p:nvSpPr>
        <p:spPr>
          <a:xfrm>
            <a:off x="989351" y="1604514"/>
            <a:ext cx="9638675" cy="4597781"/>
          </a:xfrm>
        </p:spPr>
        <p:txBody>
          <a:bodyPr>
            <a:normAutofit fontScale="77500" lnSpcReduction="20000"/>
          </a:bodyPr>
          <a:lstStyle/>
          <a:p>
            <a:pPr marL="0" marR="0" indent="0">
              <a:spcBef>
                <a:spcPts val="0"/>
              </a:spcBef>
              <a:spcAft>
                <a:spcPts val="0"/>
              </a:spcAft>
              <a:buNone/>
            </a:pPr>
            <a:r>
              <a:rPr lang="en-US" sz="24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How to run the Weekly Attendance Summary Report</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Weekly Attendance Summary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weekly attendance summary by section. There are two versions of the report: Daily and Meeting. Select the one that corresponds with your school’s attendance mode. </a:t>
            </a:r>
          </a:p>
          <a:p>
            <a:pPr marL="0" marR="0" indent="0">
              <a:spcBef>
                <a:spcPts val="0"/>
              </a:spcBef>
              <a:spcAft>
                <a:spcPts val="0"/>
              </a:spcAft>
              <a:buNone/>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the Start Page, click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System Reports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Weekly Attendance Summary (Daily/Meeting)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Choose a week </a:t>
            </a: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Choose which teacher(s) to run the report for, or choose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Teachers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Attendance Codes section at the bottom of the report setup page, fill in all the codes in the Absent field that the school uses to indicate that a student has an excused absence </a:t>
            </a: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Fill in all the codes that count as unexcused absences and as tardies in their respective fields </a:t>
            </a: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Check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Include Verification Line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plan to run this report routinely and want the values you set to be the default values (so you don’t have to reset them every time), select the boxes on the right side of the page for each value that you want to save </a:t>
            </a:r>
          </a:p>
          <a:p>
            <a:pPr marL="342900" marR="0" lvl="0" indent="-342900">
              <a:spcBef>
                <a:spcPts val="0"/>
              </a:spcBef>
              <a:spcAft>
                <a:spcPts val="0"/>
              </a:spcAft>
              <a:buFont typeface="+mj-lt"/>
              <a:buAutoNum type="arabicPeriod"/>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Submit </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dirty="0">
                <a:solidFill>
                  <a:srgbClr val="000000"/>
                </a:solidFill>
                <a:effectLst/>
                <a:latin typeface="Arial Narrow" panose="020B0606020202030204" pitchFamily="34" charset="0"/>
                <a:ea typeface="Calibri" panose="020F0502020204030204" pitchFamily="34" charset="0"/>
                <a:cs typeface="Verdana" panose="020B0604030504040204" pitchFamily="34" charset="0"/>
              </a:rPr>
              <a:t> </a:t>
            </a:r>
            <a:endParaRPr lang="en-US" sz="18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3635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Weekly Summary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CE18EE41-51CB-4B73-A291-9173679D11E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013" y="1580225"/>
            <a:ext cx="9639300" cy="4634144"/>
          </a:xfrm>
          <a:prstGeom prst="rect">
            <a:avLst/>
          </a:prstGeom>
          <a:noFill/>
          <a:ln>
            <a:noFill/>
          </a:ln>
        </p:spPr>
      </p:pic>
    </p:spTree>
    <p:extLst>
      <p:ext uri="{BB962C8B-B14F-4D97-AF65-F5344CB8AC3E}">
        <p14:creationId xmlns:p14="http://schemas.microsoft.com/office/powerpoint/2010/main" val="406869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Weekly Summary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F4F6928B-D893-4D34-971E-CD10D5328EB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381" y="1739372"/>
            <a:ext cx="10895238" cy="4247619"/>
          </a:xfrm>
          <a:prstGeom prst="rect">
            <a:avLst/>
          </a:prstGeom>
          <a:noFill/>
          <a:ln>
            <a:noFill/>
          </a:ln>
        </p:spPr>
      </p:pic>
    </p:spTree>
    <p:extLst>
      <p:ext uri="{BB962C8B-B14F-4D97-AF65-F5344CB8AC3E}">
        <p14:creationId xmlns:p14="http://schemas.microsoft.com/office/powerpoint/2010/main" val="1900155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Weekly Summary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BA13D7A8-3EDC-4C87-B900-C8BB8740209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9864" y="1571582"/>
            <a:ext cx="9632272" cy="4352381"/>
          </a:xfrm>
          <a:prstGeom prst="rect">
            <a:avLst/>
          </a:prstGeom>
          <a:noFill/>
          <a:ln>
            <a:noFill/>
          </a:ln>
        </p:spPr>
      </p:pic>
    </p:spTree>
    <p:extLst>
      <p:ext uri="{BB962C8B-B14F-4D97-AF65-F5344CB8AC3E}">
        <p14:creationId xmlns:p14="http://schemas.microsoft.com/office/powerpoint/2010/main" val="191764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Weekly Summary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87546981-392A-4DC3-AD8C-5BC9FF58ED2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9912" y="1544716"/>
            <a:ext cx="10271464" cy="4731798"/>
          </a:xfrm>
          <a:prstGeom prst="rect">
            <a:avLst/>
          </a:prstGeom>
          <a:noFill/>
          <a:ln>
            <a:noFill/>
          </a:ln>
        </p:spPr>
      </p:pic>
    </p:spTree>
    <p:extLst>
      <p:ext uri="{BB962C8B-B14F-4D97-AF65-F5344CB8AC3E}">
        <p14:creationId xmlns:p14="http://schemas.microsoft.com/office/powerpoint/2010/main" val="41529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Weekly Summary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6DFECF8F-1243-4DE6-89F4-4FA24AAE099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2190" y="1759535"/>
            <a:ext cx="10647619" cy="2019048"/>
          </a:xfrm>
          <a:prstGeom prst="rect">
            <a:avLst/>
          </a:prstGeom>
          <a:noFill/>
          <a:ln>
            <a:noFill/>
          </a:ln>
        </p:spPr>
      </p:pic>
      <p:pic>
        <p:nvPicPr>
          <p:cNvPr id="9" name="Picture 8">
            <a:extLst>
              <a:ext uri="{FF2B5EF4-FFF2-40B4-BE49-F238E27FC236}">
                <a16:creationId xmlns:a16="http://schemas.microsoft.com/office/drawing/2014/main" id="{A7375B74-31B1-49BD-A76E-177E545FF339}"/>
              </a:ext>
            </a:extLst>
          </p:cNvPr>
          <p:cNvPicPr/>
          <p:nvPr/>
        </p:nvPicPr>
        <p:blipFill>
          <a:blip r:embed="rId3"/>
          <a:stretch>
            <a:fillRect/>
          </a:stretch>
        </p:blipFill>
        <p:spPr>
          <a:xfrm>
            <a:off x="609600" y="3924385"/>
            <a:ext cx="10658622" cy="2262770"/>
          </a:xfrm>
          <a:prstGeom prst="rect">
            <a:avLst/>
          </a:prstGeom>
        </p:spPr>
      </p:pic>
    </p:spTree>
    <p:extLst>
      <p:ext uri="{BB962C8B-B14F-4D97-AF65-F5344CB8AC3E}">
        <p14:creationId xmlns:p14="http://schemas.microsoft.com/office/powerpoint/2010/main" val="2236920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Re-enroll a Student </a:t>
            </a:r>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38</a:t>
            </a:fld>
            <a:endParaRPr lang="en-US" dirty="0">
              <a:solidFill>
                <a:prstClr val="white"/>
              </a:solidFill>
              <a:latin typeface="Arial"/>
            </a:endParaRPr>
          </a:p>
        </p:txBody>
      </p:sp>
      <p:pic>
        <p:nvPicPr>
          <p:cNvPr id="7" name="Content Placeholder 6">
            <a:extLst>
              <a:ext uri="{FF2B5EF4-FFF2-40B4-BE49-F238E27FC236}">
                <a16:creationId xmlns:a16="http://schemas.microsoft.com/office/drawing/2014/main" id="{12F7179A-B126-4DA0-9022-5033D8474806}"/>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509204" y="1455938"/>
            <a:ext cx="8750105" cy="4900413"/>
          </a:xfrm>
          <a:prstGeom prst="rect">
            <a:avLst/>
          </a:prstGeom>
          <a:noFill/>
          <a:ln>
            <a:noFill/>
          </a:ln>
        </p:spPr>
      </p:pic>
    </p:spTree>
    <p:extLst>
      <p:ext uri="{BB962C8B-B14F-4D97-AF65-F5344CB8AC3E}">
        <p14:creationId xmlns:p14="http://schemas.microsoft.com/office/powerpoint/2010/main" val="2409440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defTabSz="819239" fontAlgn="base">
              <a:lnSpc>
                <a:spcPct val="80000"/>
              </a:lnSpc>
              <a:spcAft>
                <a:spcPct val="0"/>
              </a:spcAft>
            </a:pPr>
            <a:r>
              <a:rPr lang="en-US" b="1" dirty="0">
                <a:latin typeface="Calibri" panose="020F0502020204030204" pitchFamily="34" charset="0"/>
                <a:ea typeface="ＭＳ Ｐゴシック" charset="-128"/>
                <a:cs typeface="Calibri" panose="020F0502020204030204" pitchFamily="34" charset="0"/>
              </a:rPr>
              <a:t>No-Show Verification Process </a:t>
            </a:r>
            <a:br>
              <a:rPr lang="en-US" sz="3600" b="1" dirty="0">
                <a:latin typeface="Calibri" panose="020F0502020204030204" pitchFamily="34" charset="0"/>
                <a:ea typeface="ＭＳ Ｐゴシック" charset="-128"/>
                <a:cs typeface="Calibri" panose="020F0502020204030204" pitchFamily="34" charset="0"/>
              </a:rPr>
            </a:br>
            <a:r>
              <a:rPr lang="en-US" sz="1800" b="1" dirty="0">
                <a:effectLst/>
                <a:latin typeface="Calibri" panose="020F0502020204030204" pitchFamily="34" charset="0"/>
                <a:ea typeface="Calibri" panose="020F0502020204030204" pitchFamily="34" charset="0"/>
                <a:cs typeface="Calibri" panose="020F0502020204030204" pitchFamily="34" charset="0"/>
              </a:rPr>
              <a:t>Beginning Monday September 14, 2020</a:t>
            </a:r>
            <a:endParaRPr lang="en-US" sz="1800" b="1" dirty="0">
              <a:latin typeface="Calibri" panose="020F0502020204030204" pitchFamily="34" charset="0"/>
              <a:ea typeface="ＭＳ Ｐゴシック" charset="-128"/>
              <a:cs typeface="Calibri" panose="020F0502020204030204" pitchFamily="34" charset="0"/>
            </a:endParaRPr>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39</a:t>
            </a:fld>
            <a:endParaRPr lang="en-US" dirty="0">
              <a:solidFill>
                <a:prstClr val="white"/>
              </a:solidFill>
              <a:latin typeface="Arial"/>
            </a:endParaRPr>
          </a:p>
        </p:txBody>
      </p:sp>
      <p:sp>
        <p:nvSpPr>
          <p:cNvPr id="6" name="Content Placeholder 5">
            <a:extLst>
              <a:ext uri="{FF2B5EF4-FFF2-40B4-BE49-F238E27FC236}">
                <a16:creationId xmlns:a16="http://schemas.microsoft.com/office/drawing/2014/main" id="{94D95180-9779-42CC-964A-44BF4DBBB000}"/>
              </a:ext>
            </a:extLst>
          </p:cNvPr>
          <p:cNvSpPr>
            <a:spLocks noGrp="1"/>
          </p:cNvSpPr>
          <p:nvPr>
            <p:ph idx="1"/>
          </p:nvPr>
        </p:nvSpPr>
        <p:spPr/>
        <p:txBody>
          <a:bodyPr/>
          <a:lstStyle/>
          <a:p>
            <a:pPr marL="0" marR="0" indent="0">
              <a:lnSpc>
                <a:spcPct val="107000"/>
              </a:lnSpc>
              <a:spcBef>
                <a:spcPts val="0"/>
              </a:spcBef>
              <a:spcAft>
                <a:spcPts val="0"/>
              </a:spcAft>
              <a:buNone/>
            </a:pPr>
            <a:r>
              <a:rPr lang="en-US" sz="2800" b="1" dirty="0">
                <a:effectLst/>
                <a:latin typeface="Arial Narrow" panose="020B0606020202030204" pitchFamily="34" charset="0"/>
                <a:ea typeface="Calibri" panose="020F0502020204030204" pitchFamily="34" charset="0"/>
                <a:cs typeface="Times New Roman" panose="02020603050405020304" pitchFamily="18" charset="0"/>
              </a:rPr>
              <a:t>No-Show Verification Processes – Remote Learning Attendance Team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dirty="0">
                <a:effectLst/>
                <a:latin typeface="Arial Narrow" panose="020B0606020202030204" pitchFamily="34" charset="0"/>
                <a:ea typeface="Calibri" panose="020F0502020204030204" pitchFamily="34" charset="0"/>
                <a:cs typeface="Times New Roman" panose="02020603050405020304" pitchFamily="18" charset="0"/>
              </a:rPr>
              <a:t>Beginning Monday September 14, 2020, the team will conduct the verification process to ensure all identified students were purged from PowerSchool.</a:t>
            </a:r>
          </a:p>
          <a:p>
            <a:pPr marL="0" marR="0" indent="0">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Generate the </a:t>
            </a:r>
            <a:r>
              <a:rPr lang="en-US" sz="2800" b="1"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Search-Student Entry/Exit Summary</a:t>
            </a:r>
            <a:r>
              <a:rPr lang="en-US" sz="2800"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 report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dirty="0">
                <a:solidFill>
                  <a:srgbClr val="404040"/>
                </a:solidFill>
                <a:effectLst/>
                <a:latin typeface="Arial Narrow" panose="020B0606020202030204" pitchFamily="34" charset="0"/>
                <a:ea typeface="Calibri" panose="020F0502020204030204" pitchFamily="34" charset="0"/>
                <a:cs typeface="Times New Roman" panose="02020603050405020304" pitchFamily="18" charset="0"/>
              </a:rPr>
              <a:t>PEIMS Coordinator will sign off on verification report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5701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Compliance Monitoring Team</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61596711"/>
              </p:ext>
            </p:extLst>
          </p:nvPr>
        </p:nvGraphicFramePr>
        <p:xfrm>
          <a:off x="1516505" y="2756380"/>
          <a:ext cx="8229600" cy="3270369"/>
        </p:xfrm>
        <a:graphic>
          <a:graphicData uri="http://schemas.openxmlformats.org/drawingml/2006/table">
            <a:tbl>
              <a:tblPr firstRow="1" bandRow="1">
                <a:tableStyleId>{85BE263C-DBD7-4A20-BB59-AAB30ACAA65A}</a:tableStyleId>
              </a:tblPr>
              <a:tblGrid>
                <a:gridCol w="1871932">
                  <a:extLst>
                    <a:ext uri="{9D8B030D-6E8A-4147-A177-3AD203B41FA5}">
                      <a16:colId xmlns:a16="http://schemas.microsoft.com/office/drawing/2014/main" val="20000"/>
                    </a:ext>
                  </a:extLst>
                </a:gridCol>
                <a:gridCol w="2812211">
                  <a:extLst>
                    <a:ext uri="{9D8B030D-6E8A-4147-A177-3AD203B41FA5}">
                      <a16:colId xmlns:a16="http://schemas.microsoft.com/office/drawing/2014/main" val="20001"/>
                    </a:ext>
                  </a:extLst>
                </a:gridCol>
                <a:gridCol w="3545457">
                  <a:extLst>
                    <a:ext uri="{9D8B030D-6E8A-4147-A177-3AD203B41FA5}">
                      <a16:colId xmlns:a16="http://schemas.microsoft.com/office/drawing/2014/main" val="20002"/>
                    </a:ext>
                  </a:extLst>
                </a:gridCol>
              </a:tblGrid>
              <a:tr h="739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Email</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rPr>
                        <a:t>Senior Compliance Analyst</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rPr>
                        <a:t>Sr. Student Information Rep</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297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t>Heidi.Cisneros@houstonisd.org</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Heidi Cisneros</a:t>
                      </a:r>
                      <a:endParaRPr lang="en-US" sz="16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Elizabeth Salazar/Lisa Shannon/</a:t>
                      </a:r>
                      <a:r>
                        <a:rPr lang="en-US" sz="1600" dirty="0"/>
                        <a:t>Patricia Marshall/Berta Garcia</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33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lsmith3@houstonisd.org</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Latonya Smith</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u="none" strike="noStrike" kern="1200" baseline="0" dirty="0"/>
                        <a:t>Angela Tillmon/Tamika Whitmire/Mechelle Whiting/Marina Tejada</a:t>
                      </a:r>
                      <a:endParaRPr lang="en-US" sz="16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8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vwinfree@houstonisd.org</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Veda Winfree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dirty="0"/>
                        <a:t>Mildred Evans/Felicia Freeman/Rose Fuentes/Vacancy</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4</a:t>
            </a:fld>
            <a:endParaRPr lang="en-US" dirty="0">
              <a:solidFill>
                <a:prstClr val="white"/>
              </a:solidFill>
              <a:latin typeface="Arial"/>
            </a:endParaRPr>
          </a:p>
        </p:txBody>
      </p:sp>
      <p:sp>
        <p:nvSpPr>
          <p:cNvPr id="10" name="Rectangle 9"/>
          <p:cNvSpPr/>
          <p:nvPr/>
        </p:nvSpPr>
        <p:spPr>
          <a:xfrm>
            <a:off x="609600" y="1572893"/>
            <a:ext cx="10972799" cy="923330"/>
          </a:xfrm>
          <a:prstGeom prst="rect">
            <a:avLst/>
          </a:prstGeom>
        </p:spPr>
        <p:txBody>
          <a:bodyPr wrap="square">
            <a:spAutoFit/>
          </a:bodyPr>
          <a:lstStyle/>
          <a:p>
            <a:pPr defTabSz="457200">
              <a:defRPr/>
            </a:pPr>
            <a:r>
              <a:rPr lang="en-US" dirty="0">
                <a:solidFill>
                  <a:prstClr val="black"/>
                </a:solidFill>
                <a:latin typeface="Calibri" panose="020F0502020204030204" pitchFamily="34" charset="0"/>
                <a:ea typeface="Calibri" panose="020F0502020204030204" pitchFamily="34" charset="0"/>
              </a:rPr>
              <a:t>This team reviews manual / data for Discipline and PEIMS Leavers/Dropouts, collaborates with special populations departments to ensure data integrity, conducts training and assists the State Reporting Team by overseeing the campus data correction process. In addition, they manage four Sr. Student Information Representatives.</a:t>
            </a:r>
            <a:endParaRPr lang="en-US" dirty="0">
              <a:solidFill>
                <a:prstClr val="black"/>
              </a:solidFill>
              <a:latin typeface="Arial"/>
            </a:endParaRPr>
          </a:p>
        </p:txBody>
      </p:sp>
    </p:spTree>
    <p:extLst>
      <p:ext uri="{BB962C8B-B14F-4D97-AF65-F5344CB8AC3E}">
        <p14:creationId xmlns:p14="http://schemas.microsoft.com/office/powerpoint/2010/main" val="395777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4800" b="1" dirty="0">
                <a:latin typeface="Calibri" panose="020F0502020204030204" pitchFamily="34" charset="0"/>
                <a:ea typeface="ＭＳ Ｐゴシック" charset="-128"/>
                <a:cs typeface="Calibri" panose="020F0502020204030204" pitchFamily="34" charset="0"/>
              </a:rPr>
              <a:t>Membership Transaction Log</a:t>
            </a:r>
          </a:p>
        </p:txBody>
      </p:sp>
      <p:pic>
        <p:nvPicPr>
          <p:cNvPr id="3" name="Content Placeholder 2">
            <a:extLst>
              <a:ext uri="{FF2B5EF4-FFF2-40B4-BE49-F238E27FC236}">
                <a16:creationId xmlns:a16="http://schemas.microsoft.com/office/drawing/2014/main" id="{6DB2F342-D7DA-4905-96ED-76898195A5A5}"/>
              </a:ext>
            </a:extLst>
          </p:cNvPr>
          <p:cNvPicPr>
            <a:picLocks noGrp="1" noChangeAspect="1"/>
          </p:cNvPicPr>
          <p:nvPr>
            <p:ph idx="1"/>
          </p:nvPr>
        </p:nvPicPr>
        <p:blipFill>
          <a:blip r:embed="rId2"/>
          <a:stretch>
            <a:fillRect/>
          </a:stretch>
        </p:blipFill>
        <p:spPr>
          <a:xfrm>
            <a:off x="2956264" y="1417638"/>
            <a:ext cx="6098959" cy="5018673"/>
          </a:xfrm>
        </p:spPr>
      </p:pic>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40</a:t>
            </a:fld>
            <a:endParaRPr lang="en-US" dirty="0">
              <a:solidFill>
                <a:prstClr val="white"/>
              </a:solidFill>
              <a:latin typeface="Arial"/>
            </a:endParaRPr>
          </a:p>
        </p:txBody>
      </p:sp>
    </p:spTree>
    <p:extLst>
      <p:ext uri="{BB962C8B-B14F-4D97-AF65-F5344CB8AC3E}">
        <p14:creationId xmlns:p14="http://schemas.microsoft.com/office/powerpoint/2010/main" val="1310836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defTabSz="819239" fontAlgn="base">
              <a:lnSpc>
                <a:spcPct val="80000"/>
              </a:lnSpc>
              <a:spcAft>
                <a:spcPct val="0"/>
              </a:spcAft>
            </a:pPr>
            <a:r>
              <a:rPr lang="en-US" sz="5300" b="1" dirty="0">
                <a:latin typeface="Calibri" panose="020F0502020204030204" pitchFamily="34" charset="0"/>
                <a:ea typeface="ＭＳ Ｐゴシック" charset="-128"/>
                <a:cs typeface="Calibri" panose="020F0502020204030204" pitchFamily="34" charset="0"/>
              </a:rPr>
              <a:t>Membership Transaction Log: </a:t>
            </a:r>
            <a:br>
              <a:rPr lang="en-US" sz="3600" dirty="0">
                <a:latin typeface="Calibri" panose="020F0502020204030204" pitchFamily="34" charset="0"/>
                <a:ea typeface="ＭＳ Ｐゴシック" charset="-128"/>
                <a:cs typeface="Calibri" panose="020F0502020204030204" pitchFamily="34" charset="0"/>
              </a:rPr>
            </a:br>
            <a:r>
              <a:rPr lang="en-US" sz="2400" dirty="0">
                <a:solidFill>
                  <a:srgbClr val="FF0000"/>
                </a:solidFill>
                <a:latin typeface="Calibri" panose="020F0502020204030204" pitchFamily="34" charset="0"/>
                <a:cs typeface="Calibri" panose="020F0502020204030204" pitchFamily="34" charset="0"/>
              </a:rPr>
              <a:t>No Color-Coded Cards during Asynchronous Instruction</a:t>
            </a:r>
            <a:endParaRPr lang="en-US" sz="3600" dirty="0">
              <a:latin typeface="Rockwell" panose="02060603020205020403" pitchFamily="18" charset="0"/>
              <a:ea typeface="ＭＳ Ｐゴシック" charset="-128"/>
            </a:endParaRPr>
          </a:p>
        </p:txBody>
      </p:sp>
      <p:pic>
        <p:nvPicPr>
          <p:cNvPr id="3" name="Content Placeholder 2">
            <a:extLst>
              <a:ext uri="{FF2B5EF4-FFF2-40B4-BE49-F238E27FC236}">
                <a16:creationId xmlns:a16="http://schemas.microsoft.com/office/drawing/2014/main" id="{9B5CC82D-100C-4C92-B685-955774646552}"/>
              </a:ext>
            </a:extLst>
          </p:cNvPr>
          <p:cNvPicPr>
            <a:picLocks noGrp="1" noChangeAspect="1"/>
          </p:cNvPicPr>
          <p:nvPr>
            <p:ph idx="1"/>
          </p:nvPr>
        </p:nvPicPr>
        <p:blipFill>
          <a:blip r:embed="rId2"/>
          <a:stretch>
            <a:fillRect/>
          </a:stretch>
        </p:blipFill>
        <p:spPr>
          <a:xfrm>
            <a:off x="1784328" y="1604963"/>
            <a:ext cx="8048669" cy="4597400"/>
          </a:xfrm>
        </p:spPr>
      </p:pic>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41</a:t>
            </a:fld>
            <a:endParaRPr lang="en-US" dirty="0">
              <a:solidFill>
                <a:prstClr val="white"/>
              </a:solidFill>
              <a:latin typeface="Arial"/>
            </a:endParaRPr>
          </a:p>
        </p:txBody>
      </p:sp>
    </p:spTree>
    <p:extLst>
      <p:ext uri="{BB962C8B-B14F-4D97-AF65-F5344CB8AC3E}">
        <p14:creationId xmlns:p14="http://schemas.microsoft.com/office/powerpoint/2010/main" val="1273294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L="0" marR="0" algn="ctr">
              <a:lnSpc>
                <a:spcPct val="107000"/>
              </a:lnSpc>
              <a:spcBef>
                <a:spcPts val="0"/>
              </a:spcBef>
              <a:spcAft>
                <a:spcPts val="0"/>
              </a:spcAft>
            </a:pPr>
            <a:r>
              <a:rPr lang="en-US" sz="32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Home Roster/Class Roster</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b="1" dirty="0">
                <a:effectLst/>
                <a:latin typeface="Calibri" panose="020F0502020204030204" pitchFamily="34" charset="0"/>
                <a:ea typeface="Calibri" panose="020F0502020204030204" pitchFamily="34" charset="0"/>
                <a:cs typeface="Times New Roman" panose="02020603050405020304" pitchFamily="18" charset="0"/>
              </a:rPr>
              <a:t>District Reports &gt; Scheduling &gt; Class Roster Auto Loader &gt;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42</a:t>
            </a:fld>
            <a:endParaRPr lang="en-US" dirty="0">
              <a:solidFill>
                <a:prstClr val="white"/>
              </a:solidFill>
              <a:latin typeface="Arial"/>
            </a:endParaRPr>
          </a:p>
        </p:txBody>
      </p:sp>
      <p:sp>
        <p:nvSpPr>
          <p:cNvPr id="3" name="Content Placeholder 2">
            <a:extLst>
              <a:ext uri="{FF2B5EF4-FFF2-40B4-BE49-F238E27FC236}">
                <a16:creationId xmlns:a16="http://schemas.microsoft.com/office/drawing/2014/main" id="{2A18E8D5-902F-4875-A160-B399FB24EB44}"/>
              </a:ext>
            </a:extLst>
          </p:cNvPr>
          <p:cNvSpPr>
            <a:spLocks noGrp="1"/>
          </p:cNvSpPr>
          <p:nvPr>
            <p:ph idx="1"/>
          </p:nvPr>
        </p:nvSpPr>
        <p:spPr>
          <a:xfrm>
            <a:off x="1706880" y="3459105"/>
            <a:ext cx="10972800" cy="2667060"/>
          </a:xfrm>
        </p:spPr>
        <p:txBody>
          <a:bodyPr/>
          <a:lstStyle/>
          <a:p>
            <a:endParaRPr lang="en-US" dirty="0"/>
          </a:p>
          <a:p>
            <a:endParaRPr lang="en-US" dirty="0"/>
          </a:p>
        </p:txBody>
      </p:sp>
      <p:pic>
        <p:nvPicPr>
          <p:cNvPr id="1029" name="Picture 1">
            <a:extLst>
              <a:ext uri="{FF2B5EF4-FFF2-40B4-BE49-F238E27FC236}">
                <a16:creationId xmlns:a16="http://schemas.microsoft.com/office/drawing/2014/main" id="{2919A000-8305-4D80-B44D-8083E662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592" y="1589103"/>
            <a:ext cx="9144000" cy="43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701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Teacher Attendance Submission Status Report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7BA6A9FF-E0EC-4B01-8698-FE9B30130AC8}"/>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9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How to view the Teacher Attendance Submission Status Report</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View the Teacher Attendance Submission Status report from the Attendance dashboard by either clicking the "</a:t>
            </a:r>
            <a:r>
              <a:rPr lang="en-US" sz="1900" b="1" dirty="0">
                <a:effectLst/>
                <a:latin typeface="Calibri" panose="020F0502020204030204" pitchFamily="34" charset="0"/>
                <a:ea typeface="Calibri" panose="020F0502020204030204" pitchFamily="34" charset="0"/>
                <a:cs typeface="Calibri" panose="020F0502020204030204" pitchFamily="34" charset="0"/>
              </a:rPr>
              <a:t>i</a:t>
            </a:r>
            <a:r>
              <a:rPr lang="en-US" sz="1900" dirty="0">
                <a:effectLst/>
                <a:latin typeface="Calibri" panose="020F0502020204030204" pitchFamily="34" charset="0"/>
                <a:ea typeface="Calibri" panose="020F0502020204030204" pitchFamily="34" charset="0"/>
                <a:cs typeface="Calibri" panose="020F0502020204030204" pitchFamily="34" charset="0"/>
              </a:rPr>
              <a:t>" icon on the </a:t>
            </a:r>
            <a:r>
              <a:rPr lang="en-US" sz="1900" b="1" dirty="0">
                <a:effectLst/>
                <a:latin typeface="Calibri" panose="020F0502020204030204" pitchFamily="34" charset="0"/>
                <a:ea typeface="Calibri" panose="020F0502020204030204" pitchFamily="34" charset="0"/>
                <a:cs typeface="Calibri" panose="020F0502020204030204" pitchFamily="34" charset="0"/>
              </a:rPr>
              <a:t>Meeting</a:t>
            </a:r>
            <a:r>
              <a:rPr lang="en-US" sz="1900" b="1" dirty="0">
                <a:latin typeface="Calibri" panose="020F0502020204030204" pitchFamily="34" charset="0"/>
                <a:ea typeface="Calibri" panose="020F0502020204030204" pitchFamily="34" charset="0"/>
                <a:cs typeface="Calibri" panose="020F0502020204030204" pitchFamily="34" charset="0"/>
              </a:rPr>
              <a:t> </a:t>
            </a:r>
            <a:r>
              <a:rPr lang="en-US" sz="1900" dirty="0">
                <a:effectLst/>
                <a:latin typeface="Calibri" panose="020F0502020204030204" pitchFamily="34" charset="0"/>
                <a:ea typeface="Calibri" panose="020F0502020204030204" pitchFamily="34" charset="0"/>
                <a:cs typeface="Calibri" panose="020F0502020204030204" pitchFamily="34" charset="0"/>
              </a:rPr>
              <a:t>tab, or by clicking the </a:t>
            </a:r>
            <a:r>
              <a:rPr lang="en-US" sz="1900" b="1" dirty="0">
                <a:effectLst/>
                <a:latin typeface="Calibri" panose="020F0502020204030204" pitchFamily="34" charset="0"/>
                <a:ea typeface="Calibri" panose="020F0502020204030204" pitchFamily="34" charset="0"/>
                <a:cs typeface="Calibri" panose="020F0502020204030204" pitchFamily="34" charset="0"/>
              </a:rPr>
              <a:t>Reports</a:t>
            </a:r>
            <a:r>
              <a:rPr lang="en-US" sz="1900" dirty="0">
                <a:effectLst/>
                <a:latin typeface="Calibri" panose="020F0502020204030204" pitchFamily="34" charset="0"/>
                <a:ea typeface="Calibri" panose="020F0502020204030204" pitchFamily="34" charset="0"/>
                <a:cs typeface="Calibri" panose="020F0502020204030204" pitchFamily="34" charset="0"/>
              </a:rPr>
              <a:t> tab. </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1. On the Start Page, click </a:t>
            </a:r>
            <a:r>
              <a:rPr lang="en-US" sz="1900" b="1" dirty="0">
                <a:effectLst/>
                <a:latin typeface="Calibri" panose="020F0502020204030204" pitchFamily="34" charset="0"/>
                <a:ea typeface="Calibri" panose="020F0502020204030204" pitchFamily="34" charset="0"/>
                <a:cs typeface="Calibri" panose="020F0502020204030204" pitchFamily="34" charset="0"/>
              </a:rPr>
              <a:t>Attendance</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2. Click the </a:t>
            </a:r>
            <a:r>
              <a:rPr lang="en-US" sz="1900" b="1" dirty="0">
                <a:effectLst/>
                <a:latin typeface="Calibri" panose="020F0502020204030204" pitchFamily="34" charset="0"/>
                <a:ea typeface="Calibri" panose="020F0502020204030204" pitchFamily="34" charset="0"/>
                <a:cs typeface="Calibri" panose="020F0502020204030204" pitchFamily="34" charset="0"/>
              </a:rPr>
              <a:t>Reports</a:t>
            </a:r>
            <a:r>
              <a:rPr lang="en-US" sz="1900" dirty="0">
                <a:effectLst/>
                <a:latin typeface="Calibri" panose="020F0502020204030204" pitchFamily="34" charset="0"/>
                <a:ea typeface="Calibri" panose="020F0502020204030204" pitchFamily="34" charset="0"/>
                <a:cs typeface="Calibri" panose="020F0502020204030204" pitchFamily="34" charset="0"/>
              </a:rPr>
              <a:t> tab</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3. Click </a:t>
            </a:r>
            <a:r>
              <a:rPr lang="en-US" sz="1900" b="1" dirty="0">
                <a:effectLst/>
                <a:latin typeface="Calibri" panose="020F0502020204030204" pitchFamily="34" charset="0"/>
                <a:ea typeface="Calibri" panose="020F0502020204030204" pitchFamily="34" charset="0"/>
                <a:cs typeface="Calibri" panose="020F0502020204030204" pitchFamily="34" charset="0"/>
              </a:rPr>
              <a:t>Teacher Attendance Submission Status</a:t>
            </a: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4. Review ADA period or all periods</a:t>
            </a:r>
          </a:p>
          <a:p>
            <a:pPr marL="971530" lvl="2" indent="-171450">
              <a:lnSpc>
                <a:spcPct val="107000"/>
              </a:lnSpc>
              <a:spcBef>
                <a:spcPts val="0"/>
              </a:spcBef>
              <a:buFont typeface="Courier New" panose="02070309020205020404" pitchFamily="49" charset="0"/>
              <a:buChar char="o"/>
            </a:pPr>
            <a:r>
              <a:rPr lang="en-US" sz="1900" b="1" dirty="0">
                <a:effectLst/>
                <a:latin typeface="Calibri" panose="020F0502020204030204" pitchFamily="34" charset="0"/>
                <a:ea typeface="Calibri" panose="020F0502020204030204" pitchFamily="34" charset="0"/>
                <a:cs typeface="Calibri" panose="020F0502020204030204" pitchFamily="34" charset="0"/>
              </a:rPr>
              <a:t>Order By </a:t>
            </a:r>
            <a:r>
              <a:rPr lang="en-US" sz="1900" dirty="0">
                <a:effectLst/>
                <a:latin typeface="Calibri" panose="020F0502020204030204" pitchFamily="34" charset="0"/>
                <a:ea typeface="Calibri" panose="020F0502020204030204" pitchFamily="34" charset="0"/>
                <a:cs typeface="Calibri" panose="020F0502020204030204" pitchFamily="34" charset="0"/>
              </a:rPr>
              <a:t>- This sort the list according to your selection</a:t>
            </a:r>
          </a:p>
          <a:p>
            <a:pPr marL="971530" lvl="2" indent="-171450">
              <a:lnSpc>
                <a:spcPct val="107000"/>
              </a:lnSpc>
              <a:spcBef>
                <a:spcPts val="0"/>
              </a:spcBef>
              <a:buFont typeface="Courier New" panose="02070309020205020404" pitchFamily="49" charset="0"/>
              <a:buChar char="o"/>
            </a:pPr>
            <a:r>
              <a:rPr lang="en-US" sz="1900" b="1" dirty="0">
                <a:effectLst/>
                <a:latin typeface="Calibri" panose="020F0502020204030204" pitchFamily="34" charset="0"/>
                <a:ea typeface="Calibri" panose="020F0502020204030204" pitchFamily="34" charset="0"/>
                <a:cs typeface="Calibri" panose="020F0502020204030204" pitchFamily="34" charset="0"/>
              </a:rPr>
              <a:t>Show</a:t>
            </a:r>
            <a:r>
              <a:rPr lang="en-US" sz="1900" dirty="0">
                <a:effectLst/>
                <a:latin typeface="Calibri" panose="020F0502020204030204" pitchFamily="34" charset="0"/>
                <a:ea typeface="Calibri" panose="020F0502020204030204" pitchFamily="34" charset="0"/>
                <a:cs typeface="Calibri" panose="020F0502020204030204" pitchFamily="34" charset="0"/>
              </a:rPr>
              <a:t> – View the status of teachers according to your selection</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5. Click a teacher’s name to see a list of the teacher’s classes</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and the attendance status for each class</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6. Click </a:t>
            </a:r>
            <a:r>
              <a:rPr lang="en-US" sz="1900" b="1" dirty="0">
                <a:effectLst/>
                <a:latin typeface="Calibri" panose="020F0502020204030204" pitchFamily="34" charset="0"/>
                <a:ea typeface="Calibri" panose="020F0502020204030204" pitchFamily="34" charset="0"/>
                <a:cs typeface="Calibri" panose="020F0502020204030204" pitchFamily="34" charset="0"/>
              </a:rPr>
              <a:t>Ok </a:t>
            </a:r>
            <a:r>
              <a:rPr lang="en-US" sz="1900" dirty="0">
                <a:effectLst/>
                <a:latin typeface="Calibri" panose="020F0502020204030204" pitchFamily="34" charset="0"/>
                <a:ea typeface="Calibri" panose="020F0502020204030204" pitchFamily="34" charset="0"/>
                <a:cs typeface="Calibri" panose="020F0502020204030204" pitchFamily="34" charset="0"/>
              </a:rPr>
              <a:t>to close the window</a:t>
            </a:r>
          </a:p>
          <a:p>
            <a:pPr marL="0" marR="0" indent="0">
              <a:lnSpc>
                <a:spcPct val="107000"/>
              </a:lnSpc>
              <a:spcBef>
                <a:spcPts val="0"/>
              </a:spcBef>
              <a:spcAft>
                <a:spcPts val="0"/>
              </a:spcAft>
              <a:buNone/>
            </a:pPr>
            <a:r>
              <a:rPr lang="en-US" sz="1900" dirty="0">
                <a:effectLst/>
                <a:latin typeface="Calibri" panose="020F0502020204030204" pitchFamily="34" charset="0"/>
                <a:ea typeface="Calibri" panose="020F0502020204030204" pitchFamily="34" charset="0"/>
                <a:cs typeface="Calibri" panose="020F0502020204030204" pitchFamily="34" charset="0"/>
              </a:rPr>
              <a:t>7. View the progress indicators to determine which teachers have or have not submitted attendance information</a:t>
            </a:r>
          </a:p>
          <a:p>
            <a:pPr marL="1142980" lvl="2" indent="-342900">
              <a:lnSpc>
                <a:spcPct val="107000"/>
              </a:lnSpc>
              <a:spcBef>
                <a:spcPts val="0"/>
              </a:spcBef>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Calibri" panose="020F0502020204030204" pitchFamily="34" charset="0"/>
              </a:rPr>
              <a:t>A</a:t>
            </a:r>
            <a:r>
              <a:rPr lang="en-US" sz="1900" b="1" dirty="0">
                <a:effectLst/>
                <a:latin typeface="Calibri" panose="020F0502020204030204" pitchFamily="34" charset="0"/>
                <a:ea typeface="Calibri" panose="020F0502020204030204" pitchFamily="34" charset="0"/>
                <a:cs typeface="Calibri" panose="020F0502020204030204" pitchFamily="34" charset="0"/>
              </a:rPr>
              <a:t> </a:t>
            </a:r>
            <a:r>
              <a:rPr lang="en-US" sz="1900" b="1"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green</a:t>
            </a:r>
            <a:r>
              <a:rPr lang="en-US" sz="1900" dirty="0">
                <a:effectLst/>
                <a:latin typeface="Calibri" panose="020F0502020204030204" pitchFamily="34" charset="0"/>
                <a:ea typeface="Calibri" panose="020F0502020204030204" pitchFamily="34" charset="0"/>
                <a:cs typeface="Calibri" panose="020F0502020204030204" pitchFamily="34" charset="0"/>
              </a:rPr>
              <a:t> highlight with a check mark means that the teacher has submitted attendance for all classes</a:t>
            </a:r>
          </a:p>
          <a:p>
            <a:pPr marL="1142980" lvl="2" indent="-342900">
              <a:lnSpc>
                <a:spcPct val="107000"/>
              </a:lnSpc>
              <a:spcBef>
                <a:spcPts val="0"/>
              </a:spcBef>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Calibri" panose="020F0502020204030204" pitchFamily="34" charset="0"/>
              </a:rPr>
              <a:t>A</a:t>
            </a:r>
            <a:r>
              <a:rPr lang="en-US" sz="1900" b="1" dirty="0">
                <a:effectLst/>
                <a:latin typeface="Calibri" panose="020F0502020204030204" pitchFamily="34" charset="0"/>
                <a:ea typeface="Calibri" panose="020F0502020204030204" pitchFamily="34" charset="0"/>
                <a:cs typeface="Calibri" panose="020F0502020204030204" pitchFamily="34" charset="0"/>
              </a:rPr>
              <a:t> </a:t>
            </a:r>
            <a:r>
              <a:rPr lang="en-US" sz="19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yellow</a:t>
            </a:r>
            <a:r>
              <a:rPr lang="en-US" sz="1900" dirty="0">
                <a:effectLst/>
                <a:latin typeface="Calibri" panose="020F0502020204030204" pitchFamily="34" charset="0"/>
                <a:ea typeface="Calibri" panose="020F0502020204030204" pitchFamily="34" charset="0"/>
                <a:cs typeface="Calibri" panose="020F0502020204030204" pitchFamily="34" charset="0"/>
              </a:rPr>
              <a:t> highlight with an exclamation point means that the teacher has submitted attendance for only some of his or her classes</a:t>
            </a:r>
          </a:p>
          <a:p>
            <a:pPr marL="1142980" lvl="2" indent="-342900">
              <a:lnSpc>
                <a:spcPct val="107000"/>
              </a:lnSpc>
              <a:spcBef>
                <a:spcPts val="0"/>
              </a:spcBef>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Calibri" panose="020F0502020204030204" pitchFamily="34" charset="0"/>
              </a:rPr>
              <a:t>A </a:t>
            </a:r>
            <a:r>
              <a:rPr lang="en-US" sz="1900" b="1" dirty="0">
                <a:effectLst/>
                <a:highlight>
                  <a:srgbClr val="FF0000"/>
                </a:highlight>
                <a:latin typeface="Calibri" panose="020F0502020204030204" pitchFamily="34" charset="0"/>
                <a:ea typeface="Calibri" panose="020F0502020204030204" pitchFamily="34" charset="0"/>
                <a:cs typeface="Calibri" panose="020F0502020204030204" pitchFamily="34" charset="0"/>
              </a:rPr>
              <a:t>red</a:t>
            </a:r>
            <a:r>
              <a:rPr lang="en-US" sz="1900" dirty="0">
                <a:effectLst/>
                <a:latin typeface="Calibri" panose="020F0502020204030204" pitchFamily="34" charset="0"/>
                <a:ea typeface="Calibri" panose="020F0502020204030204" pitchFamily="34" charset="0"/>
                <a:cs typeface="Calibri" panose="020F0502020204030204" pitchFamily="34" charset="0"/>
              </a:rPr>
              <a:t> highlight with an exclamation point means that the teacher has not submitted attendance for any classes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071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Teacher Attendance Submission Status Report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6F1EF3CE-F548-48E1-B362-F33AEAE3DB5D}"/>
              </a:ext>
            </a:extLst>
          </p:cNvPr>
          <p:cNvPicPr>
            <a:picLocks noGrp="1"/>
          </p:cNvPicPr>
          <p:nvPr>
            <p:ph idx="1"/>
          </p:nvPr>
        </p:nvPicPr>
        <p:blipFill>
          <a:blip r:embed="rId2"/>
          <a:stretch>
            <a:fillRect/>
          </a:stretch>
        </p:blipFill>
        <p:spPr>
          <a:xfrm>
            <a:off x="1571348" y="1892993"/>
            <a:ext cx="8620218" cy="3779838"/>
          </a:xfrm>
          <a:prstGeom prst="rect">
            <a:avLst/>
          </a:prstGeom>
        </p:spPr>
      </p:pic>
      <p:sp>
        <p:nvSpPr>
          <p:cNvPr id="2" name="Rectangle 1">
            <a:extLst>
              <a:ext uri="{FF2B5EF4-FFF2-40B4-BE49-F238E27FC236}">
                <a16:creationId xmlns:a16="http://schemas.microsoft.com/office/drawing/2014/main" id="{A1932F2E-2E08-4E7C-9981-1CBFAF3499C8}"/>
              </a:ext>
            </a:extLst>
          </p:cNvPr>
          <p:cNvSpPr/>
          <p:nvPr/>
        </p:nvSpPr>
        <p:spPr>
          <a:xfrm>
            <a:off x="2432482" y="4767309"/>
            <a:ext cx="5965794" cy="80786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428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PowerTeacher Attendance Report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a:spLocks noGrp="1"/>
          </p:cNvSpPr>
          <p:nvPr>
            <p:ph idx="1"/>
          </p:nvPr>
        </p:nvSpPr>
        <p:spPr>
          <a:xfrm>
            <a:off x="989351" y="1604514"/>
            <a:ext cx="9638675" cy="4597781"/>
          </a:xfrm>
        </p:spPr>
        <p:txBody>
          <a:bodyPr>
            <a:normAutofit/>
          </a:bodyPr>
          <a:lstStyle/>
          <a:p>
            <a:pPr marL="0" marR="0" indent="0">
              <a:lnSpc>
                <a:spcPct val="107000"/>
              </a:lnSpc>
              <a:spcBef>
                <a:spcPts val="0"/>
              </a:spcBef>
              <a:spcAft>
                <a:spcPts val="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PowerTeacher Attendance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report or </a:t>
            </a: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Teacher Attendance Submission Status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reports both show which teacher have not taken 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How to run the Power Teacher Attendance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On the </a:t>
            </a:r>
            <a:r>
              <a:rPr lang="en-US" sz="1800" b="1" dirty="0">
                <a:effectLst/>
                <a:latin typeface="Arial Narrow" panose="020B0606020202030204" pitchFamily="34" charset="0"/>
                <a:ea typeface="Calibri" panose="020F0502020204030204" pitchFamily="34" charset="0"/>
                <a:cs typeface="Verdana" panose="020B0604030504040204" pitchFamily="34" charset="0"/>
              </a:rPr>
              <a:t>Start Page</a:t>
            </a:r>
            <a:r>
              <a:rPr lang="en-US" sz="1800" dirty="0">
                <a:effectLst/>
                <a:latin typeface="Arial Narrow" panose="020B0606020202030204" pitchFamily="34" charset="0"/>
                <a:ea typeface="Calibri" panose="020F0502020204030204" pitchFamily="34" charset="0"/>
                <a:cs typeface="Verdana" panose="020B0604030504040204" pitchFamily="34" charset="0"/>
              </a:rPr>
              <a:t> under the </a:t>
            </a:r>
            <a:r>
              <a:rPr lang="en-US" sz="1800" b="1" dirty="0">
                <a:effectLst/>
                <a:latin typeface="Arial Narrow" panose="020B0606020202030204" pitchFamily="34" charset="0"/>
                <a:ea typeface="Calibri" panose="020F0502020204030204" pitchFamily="34" charset="0"/>
                <a:cs typeface="Verdana" panose="020B0604030504040204" pitchFamily="34" charset="0"/>
              </a:rPr>
              <a:t>Functions</a:t>
            </a:r>
            <a:r>
              <a:rPr lang="en-US" sz="1800" dirty="0">
                <a:effectLst/>
                <a:latin typeface="Arial Narrow" panose="020B0606020202030204" pitchFamily="34" charset="0"/>
                <a:ea typeface="Calibri" panose="020F0502020204030204" pitchFamily="34" charset="0"/>
                <a:cs typeface="Verdana" panose="020B0604030504040204" pitchFamily="34" charset="0"/>
              </a:rPr>
              <a:t> section, click </a:t>
            </a:r>
            <a:r>
              <a:rPr lang="en-US" sz="1800" b="1" dirty="0">
                <a:effectLst/>
                <a:latin typeface="Arial Narrow" panose="020B0606020202030204" pitchFamily="34" charset="0"/>
                <a:ea typeface="Calibri" panose="020F0502020204030204" pitchFamily="34" charset="0"/>
                <a:cs typeface="Verdana-Bold"/>
              </a:rPr>
              <a:t>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Click the </a:t>
            </a:r>
            <a:r>
              <a:rPr lang="en-US" sz="1800" b="1" dirty="0">
                <a:effectLst/>
                <a:latin typeface="Arial Narrow" panose="020B0606020202030204" pitchFamily="34" charset="0"/>
                <a:ea typeface="Calibri" panose="020F0502020204030204" pitchFamily="34" charset="0"/>
                <a:cs typeface="Verdana" panose="020B0604030504040204" pitchFamily="34" charset="0"/>
              </a:rPr>
              <a:t>Reports</a:t>
            </a:r>
            <a:r>
              <a:rPr lang="en-US" sz="1800" dirty="0">
                <a:effectLst/>
                <a:latin typeface="Arial Narrow" panose="020B0606020202030204" pitchFamily="34" charset="0"/>
                <a:ea typeface="Calibri" panose="020F0502020204030204" pitchFamily="34" charset="0"/>
                <a:cs typeface="Verdana" panose="020B0604030504040204" pitchFamily="34" charset="0"/>
              </a:rPr>
              <a:t> tab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Click </a:t>
            </a:r>
            <a:r>
              <a:rPr lang="en-US" sz="1800" b="1" dirty="0">
                <a:effectLst/>
                <a:latin typeface="Arial Narrow" panose="020B0606020202030204" pitchFamily="34" charset="0"/>
                <a:ea typeface="Calibri" panose="020F0502020204030204" pitchFamily="34" charset="0"/>
                <a:cs typeface="Verdana-Bold"/>
              </a:rPr>
              <a:t>PowerTeacher Attendance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Bold"/>
              </a:rPr>
              <a:t>Enter a </a:t>
            </a:r>
            <a:r>
              <a:rPr lang="en-US" sz="1800" b="1" dirty="0">
                <a:effectLst/>
                <a:latin typeface="Arial Narrow" panose="020B0606020202030204" pitchFamily="34" charset="0"/>
                <a:ea typeface="Calibri" panose="020F0502020204030204" pitchFamily="34" charset="0"/>
                <a:cs typeface="Verdana-Bold"/>
              </a:rPr>
              <a:t>Date to Scan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Select the appropriate period check box, such as </a:t>
            </a:r>
            <a:r>
              <a:rPr lang="en-US" sz="1800" dirty="0">
                <a:effectLst/>
                <a:latin typeface="Arial Narrow" panose="020B0606020202030204" pitchFamily="34" charset="0"/>
                <a:ea typeface="Calibri" panose="020F0502020204030204" pitchFamily="34" charset="0"/>
                <a:cs typeface="Verdana-Bold"/>
              </a:rPr>
              <a:t>2</a:t>
            </a:r>
            <a:r>
              <a:rPr lang="en-US" sz="1800" dirty="0">
                <a:effectLst/>
                <a:latin typeface="Arial Narrow" panose="020B0606020202030204" pitchFamily="34" charset="0"/>
                <a:ea typeface="Calibri" panose="020F0502020204030204" pitchFamily="34" charset="0"/>
                <a:cs typeface="Verdana" panose="020B0604030504040204" pitchFamily="34" charset="0"/>
              </a:rPr>
              <a:t>, or leave the check boxes blank to run the report for all periods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Use the default values for the rest of the settings and click </a:t>
            </a:r>
            <a:r>
              <a:rPr lang="en-US" sz="1800" dirty="0">
                <a:effectLst/>
                <a:latin typeface="Arial Narrow" panose="020B0606020202030204" pitchFamily="34" charset="0"/>
                <a:ea typeface="Calibri" panose="020F0502020204030204" pitchFamily="34" charset="0"/>
                <a:cs typeface="Verdana-Bold"/>
              </a:rPr>
              <a:t>Submit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On the "Report Queue (System) – My Jobs" page, click </a:t>
            </a:r>
            <a:r>
              <a:rPr lang="en-US" sz="1800" b="1" dirty="0">
                <a:effectLst/>
                <a:latin typeface="Arial Narrow" panose="020B0606020202030204" pitchFamily="34" charset="0"/>
                <a:ea typeface="Calibri" panose="020F0502020204030204" pitchFamily="34" charset="0"/>
                <a:cs typeface="Verdana-Bold"/>
              </a:rPr>
              <a:t>Refresh </a:t>
            </a:r>
            <a:r>
              <a:rPr lang="en-US" sz="1800" dirty="0">
                <a:effectLst/>
                <a:latin typeface="Arial Narrow" panose="020B0606020202030204" pitchFamily="34" charset="0"/>
                <a:ea typeface="Calibri" panose="020F0502020204030204" pitchFamily="34" charset="0"/>
                <a:cs typeface="Verdana-Bold"/>
              </a:rPr>
              <a:t>until the status changes to completed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When the status says Completed, click </a:t>
            </a:r>
            <a:r>
              <a:rPr lang="en-US" sz="1800" b="1" dirty="0">
                <a:effectLst/>
                <a:latin typeface="Arial Narrow" panose="020B0606020202030204" pitchFamily="34" charset="0"/>
                <a:ea typeface="Calibri" panose="020F0502020204030204" pitchFamily="34" charset="0"/>
                <a:cs typeface="Verdana-Bold"/>
              </a:rPr>
              <a:t>View. </a:t>
            </a:r>
            <a:r>
              <a:rPr lang="en-US" sz="1800" dirty="0">
                <a:effectLst/>
                <a:latin typeface="Arial Narrow" panose="020B0606020202030204" pitchFamily="34" charset="0"/>
                <a:ea typeface="Calibri" panose="020F0502020204030204" pitchFamily="34" charset="0"/>
                <a:cs typeface="Verdana-Bold"/>
              </a:rPr>
              <a:t>You may also right click </a:t>
            </a:r>
            <a:r>
              <a:rPr lang="en-US" sz="1800" b="1" dirty="0">
                <a:effectLst/>
                <a:latin typeface="Arial Narrow" panose="020B0606020202030204" pitchFamily="34" charset="0"/>
                <a:ea typeface="Calibri" panose="020F0502020204030204" pitchFamily="34" charset="0"/>
                <a:cs typeface="Verdana-Bold"/>
              </a:rPr>
              <a:t>View</a:t>
            </a:r>
            <a:r>
              <a:rPr lang="en-US" sz="1800" dirty="0">
                <a:effectLst/>
                <a:latin typeface="Arial Narrow" panose="020B0606020202030204" pitchFamily="34" charset="0"/>
                <a:ea typeface="Calibri" panose="020F0502020204030204" pitchFamily="34" charset="0"/>
                <a:cs typeface="Verdana-Bold"/>
              </a:rPr>
              <a:t> to open the report in a new tab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Bold"/>
              </a:rPr>
              <a:t>Teachers who have not taken attendance during second period are listed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Arial Narrow" panose="020B0606020202030204" pitchFamily="34" charset="0"/>
                <a:ea typeface="Calibri" panose="020F0502020204030204" pitchFamily="34" charset="0"/>
                <a:cs typeface="Verdana" panose="020B0604030504040204" pitchFamily="34" charset="0"/>
              </a:rPr>
              <a:t>Click a teacher’s name to email that person, or click a period to view more information about the course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26426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err="1">
                <a:effectLst/>
                <a:latin typeface="Calibri" panose="020F0502020204030204" pitchFamily="34" charset="0"/>
                <a:ea typeface="Calibri" panose="020F0502020204030204" pitchFamily="34" charset="0"/>
                <a:cs typeface="Times New Roman" panose="02020603050405020304" pitchFamily="18" charset="0"/>
              </a:rPr>
              <a:t>PowerTeacher</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Attendance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DF82CCFA-4910-4C41-B26B-C3566C6A15A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4815" y="1647419"/>
            <a:ext cx="9163497" cy="4512487"/>
          </a:xfrm>
          <a:prstGeom prst="rect">
            <a:avLst/>
          </a:prstGeom>
          <a:noFill/>
          <a:ln>
            <a:noFill/>
          </a:ln>
        </p:spPr>
      </p:pic>
    </p:spTree>
    <p:extLst>
      <p:ext uri="{BB962C8B-B14F-4D97-AF65-F5344CB8AC3E}">
        <p14:creationId xmlns:p14="http://schemas.microsoft.com/office/powerpoint/2010/main" val="3165738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err="1">
                <a:effectLst/>
                <a:latin typeface="Calibri" panose="020F0502020204030204" pitchFamily="34" charset="0"/>
                <a:ea typeface="Calibri" panose="020F0502020204030204" pitchFamily="34" charset="0"/>
                <a:cs typeface="Times New Roman" panose="02020603050405020304" pitchFamily="18" charset="0"/>
              </a:rPr>
              <a:t>PowerTeacher</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Attendance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307E6C94-34B3-4671-9729-FE07E5B75FD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512" y="2066174"/>
            <a:ext cx="8513685" cy="3261281"/>
          </a:xfrm>
          <a:prstGeom prst="rect">
            <a:avLst/>
          </a:prstGeom>
          <a:noFill/>
          <a:ln>
            <a:noFill/>
          </a:ln>
        </p:spPr>
      </p:pic>
    </p:spTree>
    <p:extLst>
      <p:ext uri="{BB962C8B-B14F-4D97-AF65-F5344CB8AC3E}">
        <p14:creationId xmlns:p14="http://schemas.microsoft.com/office/powerpoint/2010/main" val="3612391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err="1">
                <a:effectLst/>
                <a:latin typeface="Calibri" panose="020F0502020204030204" pitchFamily="34" charset="0"/>
                <a:ea typeface="Calibri" panose="020F0502020204030204" pitchFamily="34" charset="0"/>
                <a:cs typeface="Times New Roman" panose="02020603050405020304" pitchFamily="18" charset="0"/>
              </a:rPr>
              <a:t>PowerTeacher</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Attendance Report (cont’d)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5CD55240-941F-48D9-BA4D-42D266639FD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4828" y="1664360"/>
            <a:ext cx="7013359" cy="4206240"/>
          </a:xfrm>
          <a:prstGeom prst="rect">
            <a:avLst/>
          </a:prstGeom>
          <a:noFill/>
          <a:ln>
            <a:noFill/>
          </a:ln>
        </p:spPr>
      </p:pic>
      <p:sp>
        <p:nvSpPr>
          <p:cNvPr id="6" name="Rectangle 5">
            <a:extLst>
              <a:ext uri="{FF2B5EF4-FFF2-40B4-BE49-F238E27FC236}">
                <a16:creationId xmlns:a16="http://schemas.microsoft.com/office/drawing/2014/main" id="{D3D0751E-DC11-45FB-A0AF-470DBC8BF713}"/>
              </a:ext>
            </a:extLst>
          </p:cNvPr>
          <p:cNvSpPr/>
          <p:nvPr/>
        </p:nvSpPr>
        <p:spPr>
          <a:xfrm>
            <a:off x="6484933" y="2550623"/>
            <a:ext cx="1069144" cy="3179299"/>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117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Search-Student Entry/Exit Summary Report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E3DED4C0-C050-404A-9413-2C0B6BC68F8D}"/>
              </a:ext>
            </a:extLst>
          </p:cNvPr>
          <p:cNvSpPr>
            <a:spLocks noGrp="1"/>
          </p:cNvSpPr>
          <p:nvPr>
            <p:ph idx="1"/>
          </p:nvPr>
        </p:nvSpPr>
        <p:spPr>
          <a:xfrm>
            <a:off x="576775" y="1600201"/>
            <a:ext cx="10972800" cy="4525963"/>
          </a:xfrm>
        </p:spPr>
        <p:txBody>
          <a:bodyPr/>
          <a:lstStyle/>
          <a:p>
            <a:pPr marL="0" marR="0" indent="0" algn="ctr">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Search-Student Entry/Exit Summary Report</a:t>
            </a:r>
            <a:endParaRPr lang="en-US" sz="18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solidFill>
                  <a:srgbClr val="222222"/>
                </a:solidFill>
                <a:effectLst/>
                <a:latin typeface="Arial" panose="020B0604020202020204" pitchFamily="34" charset="0"/>
                <a:ea typeface="Calibri" panose="020F0502020204030204" pitchFamily="34" charset="0"/>
              </a:rPr>
              <a:t>Search student enrollments for entries and exits within a selected date range.</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On left side of 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Start Page</a:t>
            </a:r>
            <a:r>
              <a:rPr lang="en-US" sz="1400" dirty="0">
                <a:effectLst/>
                <a:latin typeface="Calibri" panose="020F0502020204030204" pitchFamily="34" charset="0"/>
                <a:ea typeface="Calibri" panose="020F0502020204030204" pitchFamily="34" charset="0"/>
                <a:cs typeface="Times New Roman" panose="02020603050405020304" pitchFamily="18" charset="0"/>
              </a:rPr>
              <a:t> under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Reports</a:t>
            </a:r>
            <a:r>
              <a:rPr lang="en-US" sz="1400" dirty="0">
                <a:effectLst/>
                <a:latin typeface="Calibri" panose="020F0502020204030204" pitchFamily="34" charset="0"/>
                <a:ea typeface="Calibri" panose="020F0502020204030204" pitchFamily="34" charset="0"/>
                <a:cs typeface="Times New Roman" panose="02020603050405020304" pitchFamily="18" charset="0"/>
              </a:rPr>
              <a:t> heading, select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District Reports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Under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Registration and Enrollment</a:t>
            </a:r>
            <a:r>
              <a:rPr lang="en-US" sz="1400" dirty="0">
                <a:effectLst/>
                <a:latin typeface="Calibri" panose="020F0502020204030204" pitchFamily="34" charset="0"/>
                <a:ea typeface="Calibri" panose="020F0502020204030204" pitchFamily="34" charset="0"/>
                <a:cs typeface="Times New Roman" panose="02020603050405020304" pitchFamily="18" charset="0"/>
              </a:rPr>
              <a:t> section, select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Search-Student Entry/Exit Summary</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Submit</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Click on the up and down arrows on right side of 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Grade Level</a:t>
            </a:r>
            <a:r>
              <a:rPr lang="en-US" sz="1400" dirty="0">
                <a:effectLst/>
                <a:latin typeface="Calibri" panose="020F0502020204030204" pitchFamily="34" charset="0"/>
                <a:ea typeface="Calibri" panose="020F0502020204030204" pitchFamily="34" charset="0"/>
                <a:cs typeface="Times New Roman" panose="02020603050405020304" pitchFamily="18" charset="0"/>
              </a:rPr>
              <a:t> heading to sort by grade levels.</a:t>
            </a:r>
          </a:p>
          <a:p>
            <a:pPr marL="342900" marR="0" lvl="0" indent="-342900">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Choose one of the output options to print report.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A2A2AE7-FD49-4425-825E-4756AF3895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0899" y="3991511"/>
            <a:ext cx="9570720" cy="2299752"/>
          </a:xfrm>
          <a:prstGeom prst="rect">
            <a:avLst/>
          </a:prstGeom>
          <a:noFill/>
          <a:ln>
            <a:noFill/>
          </a:ln>
        </p:spPr>
      </p:pic>
      <p:sp>
        <p:nvSpPr>
          <p:cNvPr id="16" name="Arrow: Down 15">
            <a:extLst>
              <a:ext uri="{FF2B5EF4-FFF2-40B4-BE49-F238E27FC236}">
                <a16:creationId xmlns:a16="http://schemas.microsoft.com/office/drawing/2014/main" id="{350D9FE5-4C42-45D4-8D49-A42C5FF4DC0D}"/>
              </a:ext>
            </a:extLst>
          </p:cNvPr>
          <p:cNvSpPr/>
          <p:nvPr/>
        </p:nvSpPr>
        <p:spPr>
          <a:xfrm>
            <a:off x="1485345" y="3594099"/>
            <a:ext cx="484632" cy="397412"/>
          </a:xfrm>
          <a:prstGeom prst="downArrow">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C05833-D57B-4D3E-B8B3-95760985D688}"/>
              </a:ext>
            </a:extLst>
          </p:cNvPr>
          <p:cNvSpPr/>
          <p:nvPr/>
        </p:nvSpPr>
        <p:spPr>
          <a:xfrm>
            <a:off x="2441359" y="5166804"/>
            <a:ext cx="1562470" cy="108307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0F6698-2357-41E5-8C7B-CEED7ADBBB80}"/>
              </a:ext>
            </a:extLst>
          </p:cNvPr>
          <p:cNvSpPr/>
          <p:nvPr/>
        </p:nvSpPr>
        <p:spPr>
          <a:xfrm>
            <a:off x="1650381" y="5166804"/>
            <a:ext cx="631180" cy="108307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58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05" y="329637"/>
            <a:ext cx="10972800" cy="1143000"/>
          </a:xfrm>
        </p:spPr>
        <p:txBody>
          <a:bodyPr>
            <a:noAutofit/>
          </a:bodyPr>
          <a:lstStyle/>
          <a:p>
            <a:pPr algn="ctr"/>
            <a:r>
              <a:rPr lang="en-US" b="1" dirty="0">
                <a:latin typeface="Calibri" panose="020F0502020204030204" pitchFamily="34" charset="0"/>
                <a:cs typeface="Calibri" panose="020F0502020204030204" pitchFamily="34" charset="0"/>
              </a:rPr>
              <a:t>Senior Student Information Representatives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5242260"/>
              </p:ext>
            </p:extLst>
          </p:nvPr>
        </p:nvGraphicFramePr>
        <p:xfrm>
          <a:off x="1516505" y="2805658"/>
          <a:ext cx="8229600" cy="3418001"/>
        </p:xfrm>
        <a:graphic>
          <a:graphicData uri="http://schemas.openxmlformats.org/drawingml/2006/table">
            <a:tbl>
              <a:tblPr firstRow="1" bandRow="1">
                <a:tableStyleId>{85BE263C-DBD7-4A20-BB59-AAB30ACAA65A}</a:tableStyleId>
              </a:tblPr>
              <a:tblGrid>
                <a:gridCol w="1906438">
                  <a:extLst>
                    <a:ext uri="{9D8B030D-6E8A-4147-A177-3AD203B41FA5}">
                      <a16:colId xmlns:a16="http://schemas.microsoft.com/office/drawing/2014/main" val="20000"/>
                    </a:ext>
                  </a:extLst>
                </a:gridCol>
                <a:gridCol w="2242868">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793048">
                  <a:extLst>
                    <a:ext uri="{9D8B030D-6E8A-4147-A177-3AD203B41FA5}">
                      <a16:colId xmlns:a16="http://schemas.microsoft.com/office/drawing/2014/main" val="20003"/>
                    </a:ext>
                  </a:extLst>
                </a:gridCol>
                <a:gridCol w="2078966">
                  <a:extLst>
                    <a:ext uri="{9D8B030D-6E8A-4147-A177-3AD203B41FA5}">
                      <a16:colId xmlns:a16="http://schemas.microsoft.com/office/drawing/2014/main" val="20004"/>
                    </a:ext>
                  </a:extLst>
                </a:gridCol>
              </a:tblGrid>
              <a:tr h="5647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Email</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Sr.</a:t>
                      </a:r>
                      <a:r>
                        <a:rPr lang="en-US" sz="1800" baseline="0" dirty="0">
                          <a:solidFill>
                            <a:schemeClr val="tx1"/>
                          </a:solidFill>
                        </a:rPr>
                        <a:t> </a:t>
                      </a:r>
                      <a:r>
                        <a:rPr lang="en-US" sz="1800" dirty="0">
                          <a:solidFill>
                            <a:schemeClr val="tx1"/>
                          </a:solidFill>
                        </a:rPr>
                        <a:t>SIR</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Email</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tx1"/>
                          </a:solidFill>
                        </a:rPr>
                        <a:t>Sr. SIR</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53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mevans7@houstonisd.org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Mildred Evans</a:t>
                      </a:r>
                      <a:endParaRPr lang="en-US" sz="14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esalazar@houstonisd.org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Elizabeth Salazar</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73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rPr>
                        <a:t>rfuentes@houstond.org</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Rose Fuentes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lshanno1@houstonisd.org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Lisa Shannon</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7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rPr>
                        <a:t>pmarshal@houstonisd.org</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Patricia Marshall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atillmo1@houstonisd.org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Angela Tillmon</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16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a:ln>
                            <a:noFill/>
                          </a:ln>
                          <a:effectLst/>
                          <a:uLnTx/>
                          <a:uFillTx/>
                        </a:rPr>
                        <a:t>ffreeman@houstonisd.org</a:t>
                      </a:r>
                      <a:endParaRPr kumimoji="0" lang="en-US" sz="105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Felicia Freeman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twhitmir@houstonisd.org</a:t>
                      </a:r>
                      <a:endParaRPr 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Tamika Whitmire</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6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mwhiting@houstonisd.org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Mechelle Whiting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mtejada@houstonisd.org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Marina Tejada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24130"/>
                  </a:ext>
                </a:extLst>
              </a:tr>
              <a:tr h="5234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mn-cs"/>
                        </a:rPr>
                        <a:t>bgarcia3@houstonisd.org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dirty="0"/>
                        <a:t>Berta Garcia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Vacancy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128781"/>
                  </a:ext>
                </a:extLst>
              </a:tr>
            </a:tbl>
          </a:graphicData>
        </a:graphic>
      </p:graphicFrame>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5</a:t>
            </a:fld>
            <a:endParaRPr lang="en-US" dirty="0">
              <a:solidFill>
                <a:prstClr val="white"/>
              </a:solidFill>
              <a:latin typeface="Arial"/>
            </a:endParaRPr>
          </a:p>
        </p:txBody>
      </p:sp>
      <p:sp>
        <p:nvSpPr>
          <p:cNvPr id="6" name="Rectangle 5"/>
          <p:cNvSpPr/>
          <p:nvPr/>
        </p:nvSpPr>
        <p:spPr>
          <a:xfrm>
            <a:off x="609600" y="1472637"/>
            <a:ext cx="10635521" cy="1200329"/>
          </a:xfrm>
          <a:prstGeom prst="rect">
            <a:avLst/>
          </a:prstGeom>
        </p:spPr>
        <p:txBody>
          <a:bodyPr wrap="square">
            <a:spAutoFit/>
          </a:bodyPr>
          <a:lstStyle/>
          <a:p>
            <a:pPr defTabSz="457200">
              <a:defRPr/>
            </a:pPr>
            <a:r>
              <a:rPr lang="en-US" dirty="0">
                <a:solidFill>
                  <a:prstClr val="black"/>
                </a:solidFill>
                <a:latin typeface="Calibri" panose="020F0502020204030204" pitchFamily="34" charset="0"/>
                <a:ea typeface="Calibri" panose="020F0502020204030204" pitchFamily="34" charset="0"/>
              </a:rPr>
              <a:t>This team monitors official ADA attendance, reviews ADA and OFSDP attendance by 6-week period to ensure the data is accurate, maintains attendance accounting records, reconciles student membership and absences, reviews manual records/data for Discipline and Leavers/Dropouts, and  monitors campus PEIMS data to ensure compliance with TEA requirements</a:t>
            </a:r>
            <a:endParaRPr 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5203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C6C8-F105-4BB1-BCB6-3818707B04D5}"/>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Membership Reporting</a:t>
            </a:r>
          </a:p>
        </p:txBody>
      </p:sp>
      <p:pic>
        <p:nvPicPr>
          <p:cNvPr id="5" name="Content Placeholder 4">
            <a:extLst>
              <a:ext uri="{FF2B5EF4-FFF2-40B4-BE49-F238E27FC236}">
                <a16:creationId xmlns:a16="http://schemas.microsoft.com/office/drawing/2014/main" id="{144C8703-DB34-47BA-92C8-FFA7E6CF1E22}"/>
              </a:ext>
            </a:extLst>
          </p:cNvPr>
          <p:cNvPicPr>
            <a:picLocks noGrp="1" noChangeAspect="1"/>
          </p:cNvPicPr>
          <p:nvPr>
            <p:ph idx="1"/>
          </p:nvPr>
        </p:nvPicPr>
        <p:blipFill rotWithShape="1">
          <a:blip r:embed="rId2"/>
          <a:srcRect t="27568" b="4042"/>
          <a:stretch/>
        </p:blipFill>
        <p:spPr>
          <a:xfrm>
            <a:off x="5111848" y="1693890"/>
            <a:ext cx="5098953" cy="4485133"/>
          </a:xfrm>
          <a:prstGeom prst="rect">
            <a:avLst/>
          </a:prstGeom>
        </p:spPr>
      </p:pic>
      <p:sp>
        <p:nvSpPr>
          <p:cNvPr id="4" name="Slide Number Placeholder 3">
            <a:extLst>
              <a:ext uri="{FF2B5EF4-FFF2-40B4-BE49-F238E27FC236}">
                <a16:creationId xmlns:a16="http://schemas.microsoft.com/office/drawing/2014/main" id="{6614B0C4-6996-4943-905D-FB050ADBCB96}"/>
              </a:ext>
            </a:extLst>
          </p:cNvPr>
          <p:cNvSpPr>
            <a:spLocks noGrp="1"/>
          </p:cNvSpPr>
          <p:nvPr>
            <p:ph type="sldNum" sz="quarter" idx="12"/>
          </p:nvPr>
        </p:nvSpPr>
        <p:spPr/>
        <p:txBody>
          <a:bodyPr/>
          <a:lstStyle/>
          <a:p>
            <a:fld id="{FD52C1F8-3BA5-F24E-8618-E52498D87186}" type="slidenum">
              <a:rPr lang="en-US" smtClean="0"/>
              <a:t>50</a:t>
            </a:fld>
            <a:endParaRPr lang="en-US" dirty="0"/>
          </a:p>
        </p:txBody>
      </p:sp>
      <p:sp>
        <p:nvSpPr>
          <p:cNvPr id="6" name="Rectangle 5">
            <a:extLst>
              <a:ext uri="{FF2B5EF4-FFF2-40B4-BE49-F238E27FC236}">
                <a16:creationId xmlns:a16="http://schemas.microsoft.com/office/drawing/2014/main" id="{802FD043-4537-44EE-86F9-B892353A35D2}"/>
              </a:ext>
            </a:extLst>
          </p:cNvPr>
          <p:cNvSpPr/>
          <p:nvPr/>
        </p:nvSpPr>
        <p:spPr>
          <a:xfrm>
            <a:off x="1846289" y="1536174"/>
            <a:ext cx="3265558" cy="4524315"/>
          </a:xfrm>
          <a:prstGeom prst="rect">
            <a:avLst/>
          </a:prstGeom>
        </p:spPr>
        <p:txBody>
          <a:bodyPr wrap="square">
            <a:spAutoFit/>
          </a:bodyPr>
          <a:lstStyle/>
          <a:p>
            <a:pPr algn="just"/>
            <a:r>
              <a:rPr lang="en-US" sz="1600" dirty="0">
                <a:latin typeface="Calibri" panose="020F0502020204030204" pitchFamily="34" charset="0"/>
                <a:cs typeface="Calibri" panose="020F0502020204030204" pitchFamily="34" charset="0"/>
              </a:rPr>
              <a:t>Membership figures should be shown by grade level (EE through 12). All students who are physically present in school on the first day are to be counted in their respective grade level, even though they may be in a self-contained special education class. </a:t>
            </a:r>
          </a:p>
          <a:p>
            <a:endParaRPr lang="en-US"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After the first day of school, membership includes all students who have enrolled and attended at least one day during the current school year and who have not withdrawn. Students who enrolled but have not attended at least one day should not be included in the membership count.</a:t>
            </a:r>
          </a:p>
        </p:txBody>
      </p:sp>
    </p:spTree>
    <p:extLst>
      <p:ext uri="{BB962C8B-B14F-4D97-AF65-F5344CB8AC3E}">
        <p14:creationId xmlns:p14="http://schemas.microsoft.com/office/powerpoint/2010/main" val="1224157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3616"/>
            <a:ext cx="10972800" cy="1143000"/>
          </a:xfrm>
        </p:spPr>
        <p:txBody>
          <a:bodyPr>
            <a:noAutofit/>
          </a:bodyPr>
          <a:lstStyle/>
          <a:p>
            <a:pPr marR="0" lvl="0" algn="ctr">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Friendly Reminder </a:t>
            </a:r>
          </a:p>
        </p:txBody>
      </p:sp>
      <p:sp>
        <p:nvSpPr>
          <p:cNvPr id="6" name="Content Placeholder 5"/>
          <p:cNvSpPr>
            <a:spLocks noGrp="1"/>
          </p:cNvSpPr>
          <p:nvPr>
            <p:ph idx="1"/>
          </p:nvPr>
        </p:nvSpPr>
        <p:spPr>
          <a:xfrm>
            <a:off x="989351" y="1604514"/>
            <a:ext cx="9638675" cy="4597781"/>
          </a:xfrm>
        </p:spPr>
        <p:txBody>
          <a:bodyPr>
            <a:normAutofit/>
          </a:bodyPr>
          <a:lstStyle/>
          <a:p>
            <a:pPr marL="0" marR="0" indent="0" algn="ctr">
              <a:spcBef>
                <a:spcPts val="0"/>
              </a:spcBef>
              <a:spcAft>
                <a:spcPts val="0"/>
              </a:spcAft>
              <a:buNone/>
            </a:pPr>
            <a:r>
              <a:rPr lang="en-US" sz="1800" b="1" dirty="0">
                <a:solidFill>
                  <a:srgbClr val="2E75B6"/>
                </a:solidFill>
                <a:effectLst/>
                <a:latin typeface="Edwardian Script ITC" panose="030303020407070D0804" pitchFamily="66" charset="0"/>
                <a:ea typeface="Calibri" panose="020F0502020204030204" pitchFamily="34" charset="0"/>
              </a:rPr>
              <a:t>Friendly Reminder</a:t>
            </a:r>
            <a:endParaRPr lang="en-US" sz="1800" dirty="0">
              <a:effectLst/>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1800" b="1" dirty="0">
                <a:solidFill>
                  <a:srgbClr val="2E75B6"/>
                </a:solidFill>
                <a:effectLst/>
                <a:latin typeface="Arial Narrow" panose="020B0606020202030204" pitchFamily="34" charset="0"/>
                <a:ea typeface="Calibri" panose="020F0502020204030204" pitchFamily="34" charset="0"/>
              </a:rPr>
              <a:t>Membership Reporting </a:t>
            </a:r>
            <a:endParaRPr lang="en-US" sz="1800" dirty="0">
              <a:effectLst/>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1800" b="1" dirty="0">
                <a:solidFill>
                  <a:srgbClr val="2E75B6"/>
                </a:solidFill>
                <a:effectLst/>
                <a:latin typeface="Arial Narrow" panose="020B0606020202030204" pitchFamily="34" charset="0"/>
                <a:ea typeface="Calibri" panose="020F0502020204030204" pitchFamily="34" charset="0"/>
              </a:rPr>
              <a:t>Due by 10:30am via HISD Portal</a:t>
            </a:r>
            <a:endParaRPr lang="en-US" sz="1800" dirty="0">
              <a:effectLst/>
              <a:latin typeface="Times New Roman" panose="02020603050405020304" pitchFamily="18"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Arial Narrow" panose="020B060602020203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Arial Narrow" panose="020B0606020202030204" pitchFamily="34" charset="0"/>
                <a:ea typeface="Calibri" panose="020F0502020204030204" pitchFamily="34" charset="0"/>
              </a:rPr>
              <a:t>If you do not </a:t>
            </a:r>
            <a:r>
              <a:rPr lang="en-US" sz="1800" dirty="0">
                <a:latin typeface="Arial Narrow" panose="020B0606020202030204" pitchFamily="34" charset="0"/>
                <a:ea typeface="Calibri" panose="020F0502020204030204" pitchFamily="34" charset="0"/>
              </a:rPr>
              <a:t>have access to membership on the portal, </a:t>
            </a:r>
            <a:r>
              <a:rPr lang="en-US" sz="1800" dirty="0">
                <a:effectLst/>
                <a:latin typeface="Arial Narrow" panose="020B0606020202030204" pitchFamily="34" charset="0"/>
                <a:ea typeface="Calibri" panose="020F0502020204030204" pitchFamily="34" charset="0"/>
              </a:rPr>
              <a:t>please </a:t>
            </a:r>
            <a:r>
              <a:rPr lang="en-US" sz="1800" b="1" u="sng" dirty="0">
                <a:effectLst/>
                <a:latin typeface="Arial Narrow" panose="020B0606020202030204" pitchFamily="34" charset="0"/>
                <a:ea typeface="Calibri" panose="020F0502020204030204" pitchFamily="34" charset="0"/>
              </a:rPr>
              <a:t>enter your campus name, campus # and membership figures in the table below.</a:t>
            </a:r>
            <a:r>
              <a:rPr lang="en-US" sz="1800" dirty="0">
                <a:effectLst/>
                <a:latin typeface="Arial Narrow" panose="020B0606020202030204" pitchFamily="34" charset="0"/>
                <a:ea typeface="Calibri" panose="020F0502020204030204" pitchFamily="34" charset="0"/>
              </a:rPr>
              <a:t> </a:t>
            </a:r>
            <a:r>
              <a:rPr lang="en-US" sz="1800" dirty="0">
                <a:solidFill>
                  <a:srgbClr val="C00000"/>
                </a:solidFill>
                <a:effectLst/>
                <a:latin typeface="Arial Narrow" panose="020B0606020202030204" pitchFamily="34" charset="0"/>
                <a:ea typeface="Calibri" panose="020F0502020204030204" pitchFamily="34" charset="0"/>
              </a:rPr>
              <a:t>Please include ALL students in membership on the portal including NON -ADA students.</a:t>
            </a:r>
            <a:r>
              <a:rPr lang="en-US" sz="1800" dirty="0">
                <a:effectLst/>
                <a:latin typeface="Arial Narrow" panose="020B0606020202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a:p>
            <a:pPr marL="0" marR="0" indent="0">
              <a:spcBef>
                <a:spcPts val="0"/>
              </a:spcBef>
              <a:spcAft>
                <a:spcPts val="0"/>
              </a:spcAft>
              <a:buNone/>
            </a:pPr>
            <a:r>
              <a:rPr lang="en-US" sz="1800" b="1" dirty="0">
                <a:solidFill>
                  <a:srgbClr val="2E75B6"/>
                </a:solidFill>
                <a:effectLst/>
                <a:latin typeface="Calibri" panose="020F0502020204030204" pitchFamily="34" charset="0"/>
                <a:ea typeface="Calibri" panose="020F0502020204030204" pitchFamily="34" charset="0"/>
              </a:rPr>
              <a:t>Tuesday, September 8, 2020</a:t>
            </a:r>
          </a:p>
          <a:p>
            <a:pPr marL="0" marR="0">
              <a:spcBef>
                <a:spcPts val="0"/>
              </a:spcBef>
              <a:spcAft>
                <a:spcPts val="0"/>
              </a:spcAft>
            </a:pPr>
            <a:endParaRPr lang="en-US" sz="1800" b="1" dirty="0">
              <a:solidFill>
                <a:srgbClr val="2E75B6"/>
              </a:solidFill>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03671724-C057-43BD-ACE3-CCEE9C992151}"/>
              </a:ext>
            </a:extLst>
          </p:cNvPr>
          <p:cNvPicPr/>
          <p:nvPr/>
        </p:nvPicPr>
        <p:blipFill>
          <a:blip r:embed="rId2"/>
          <a:stretch>
            <a:fillRect/>
          </a:stretch>
        </p:blipFill>
        <p:spPr>
          <a:xfrm>
            <a:off x="717452" y="4322542"/>
            <a:ext cx="10607040" cy="798097"/>
          </a:xfrm>
          <a:prstGeom prst="rect">
            <a:avLst/>
          </a:prstGeom>
        </p:spPr>
      </p:pic>
    </p:spTree>
    <p:extLst>
      <p:ext uri="{BB962C8B-B14F-4D97-AF65-F5344CB8AC3E}">
        <p14:creationId xmlns:p14="http://schemas.microsoft.com/office/powerpoint/2010/main" val="4274084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dirty="0"/>
            </a:br>
            <a:br>
              <a:rPr lang="en-US" dirty="0"/>
            </a:br>
            <a:endParaRPr lang="en-US" dirty="0"/>
          </a:p>
        </p:txBody>
      </p:sp>
      <p:sp>
        <p:nvSpPr>
          <p:cNvPr id="3" name="Subtitle 2"/>
          <p:cNvSpPr>
            <a:spLocks noGrp="1"/>
          </p:cNvSpPr>
          <p:nvPr>
            <p:ph type="subTitle" idx="1"/>
          </p:nvPr>
        </p:nvSpPr>
        <p:spPr>
          <a:xfrm>
            <a:off x="884810" y="1676400"/>
            <a:ext cx="10236575" cy="1752600"/>
          </a:xfrm>
        </p:spPr>
        <p:txBody>
          <a:bodyPr>
            <a:normAutofit/>
          </a:bodyPr>
          <a:lstStyle/>
          <a:p>
            <a:pPr algn="ctr"/>
            <a:r>
              <a:rPr lang="en-US" sz="6600" b="1" dirty="0"/>
              <a:t>Questions???</a:t>
            </a:r>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Calibri"/>
              </a:rPr>
              <a:pPr defTabSz="457200"/>
              <a:t>52</a:t>
            </a:fld>
            <a:endParaRPr lang="en-US" dirty="0">
              <a:solidFill>
                <a:prstClr val="white"/>
              </a:solidFill>
              <a:latin typeface="Calibri"/>
            </a:endParaRPr>
          </a:p>
        </p:txBody>
      </p:sp>
    </p:spTree>
    <p:extLst>
      <p:ext uri="{BB962C8B-B14F-4D97-AF65-F5344CB8AC3E}">
        <p14:creationId xmlns:p14="http://schemas.microsoft.com/office/powerpoint/2010/main" val="38675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DA88-6E7E-4215-8BF7-100BF9DA0DE6}"/>
              </a:ext>
            </a:extLst>
          </p:cNvPr>
          <p:cNvSpPr>
            <a:spLocks noGrp="1"/>
          </p:cNvSpPr>
          <p:nvPr>
            <p:ph type="title"/>
          </p:nvPr>
        </p:nvSpPr>
        <p:spPr/>
        <p:txBody>
          <a:bodyPr>
            <a:noAutofit/>
          </a:bodyPr>
          <a:lstStyle/>
          <a:p>
            <a:pPr algn="ctr"/>
            <a:r>
              <a:rPr lang="en-US" b="1" dirty="0">
                <a:latin typeface="Calibri" panose="020F0502020204030204" pitchFamily="34" charset="0"/>
                <a:cs typeface="Calibri" panose="020F0502020204030204" pitchFamily="34" charset="0"/>
              </a:rPr>
              <a:t>Elementary Remote Asynchronous Attendance</a:t>
            </a:r>
          </a:p>
        </p:txBody>
      </p:sp>
      <p:sp>
        <p:nvSpPr>
          <p:cNvPr id="3" name="Content Placeholder 2">
            <a:extLst>
              <a:ext uri="{FF2B5EF4-FFF2-40B4-BE49-F238E27FC236}">
                <a16:creationId xmlns:a16="http://schemas.microsoft.com/office/drawing/2014/main" id="{BAF4A317-B58A-4C87-9759-058CC69127A2}"/>
              </a:ext>
            </a:extLst>
          </p:cNvPr>
          <p:cNvSpPr>
            <a:spLocks noGrp="1"/>
          </p:cNvSpPr>
          <p:nvPr>
            <p:ph idx="1"/>
          </p:nvPr>
        </p:nvSpPr>
        <p:spPr>
          <a:xfrm>
            <a:off x="1981200" y="1532731"/>
            <a:ext cx="8229600" cy="4724402"/>
          </a:xfrm>
        </p:spPr>
        <p:txBody>
          <a:bodyPr>
            <a:normAutofit fontScale="85000" lnSpcReduction="10000"/>
          </a:bodyPr>
          <a:lstStyle/>
          <a:p>
            <a:pPr marL="0" indent="0">
              <a:buNone/>
            </a:pPr>
            <a:r>
              <a:rPr lang="en-US" sz="2200" dirty="0"/>
              <a:t>Teachers will use two attendance codes</a:t>
            </a:r>
          </a:p>
          <a:p>
            <a:r>
              <a:rPr lang="en-US" sz="2000" b="1" u="sng" dirty="0"/>
              <a:t>Remote Asynchronous Present (RA)</a:t>
            </a:r>
          </a:p>
          <a:p>
            <a:pPr marL="0" indent="0">
              <a:buNone/>
            </a:pPr>
            <a:endParaRPr lang="en-US" dirty="0"/>
          </a:p>
          <a:p>
            <a:endParaRPr lang="en-US" dirty="0"/>
          </a:p>
          <a:p>
            <a:endParaRPr lang="en-US" dirty="0"/>
          </a:p>
          <a:p>
            <a:endParaRPr lang="en-US" dirty="0"/>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r>
              <a:rPr lang="en-US" sz="1200" i="1" dirty="0">
                <a:solidFill>
                  <a:srgbClr val="0E101A"/>
                </a:solidFill>
              </a:rPr>
              <a:t>A student who has not met the previous day's attendance requirement through one of the means listed above but did engage in learning and made progress on an assignment can be marked asynchronous present (RA). The teacher must document why they are marking the student asynchronous present. This criterion is only used when updating the previous day's absences. (See slide 17 regarding documentation.) </a:t>
            </a:r>
          </a:p>
          <a:p>
            <a:pPr marL="0" indent="0">
              <a:buNone/>
            </a:pPr>
            <a:endParaRPr lang="en-US" sz="2000" dirty="0"/>
          </a:p>
          <a:p>
            <a:r>
              <a:rPr lang="en-US" sz="2000" b="1" u="sng" dirty="0"/>
              <a:t> AT (Absent by Teacher)</a:t>
            </a:r>
          </a:p>
          <a:p>
            <a:endParaRPr lang="en-US" dirty="0"/>
          </a:p>
        </p:txBody>
      </p:sp>
      <p:sp>
        <p:nvSpPr>
          <p:cNvPr id="4" name="Slide Number Placeholder 3">
            <a:extLst>
              <a:ext uri="{FF2B5EF4-FFF2-40B4-BE49-F238E27FC236}">
                <a16:creationId xmlns:a16="http://schemas.microsoft.com/office/drawing/2014/main" id="{F3A7FECE-89D7-4992-A847-75DB893588CF}"/>
              </a:ext>
            </a:extLst>
          </p:cNvPr>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6</a:t>
            </a:fld>
            <a:endParaRPr lang="en-US" dirty="0">
              <a:solidFill>
                <a:prstClr val="white"/>
              </a:solidFill>
              <a:latin typeface="Arial"/>
            </a:endParaRPr>
          </a:p>
        </p:txBody>
      </p:sp>
      <p:graphicFrame>
        <p:nvGraphicFramePr>
          <p:cNvPr id="6" name="Table 5">
            <a:extLst>
              <a:ext uri="{FF2B5EF4-FFF2-40B4-BE49-F238E27FC236}">
                <a16:creationId xmlns:a16="http://schemas.microsoft.com/office/drawing/2014/main" id="{DF59137B-0419-4AC8-8F79-550E42F6841A}"/>
              </a:ext>
            </a:extLst>
          </p:cNvPr>
          <p:cNvGraphicFramePr>
            <a:graphicFrameLocks noGrp="1"/>
          </p:cNvGraphicFramePr>
          <p:nvPr/>
        </p:nvGraphicFramePr>
        <p:xfrm>
          <a:off x="1981199" y="2165228"/>
          <a:ext cx="8067675" cy="2671953"/>
        </p:xfrm>
        <a:graphic>
          <a:graphicData uri="http://schemas.openxmlformats.org/drawingml/2006/table">
            <a:tbl>
              <a:tblPr>
                <a:tableStyleId>{5C22544A-7EE6-4342-B048-85BDC9FD1C3A}</a:tableStyleId>
              </a:tblPr>
              <a:tblGrid>
                <a:gridCol w="8067675">
                  <a:extLst>
                    <a:ext uri="{9D8B030D-6E8A-4147-A177-3AD203B41FA5}">
                      <a16:colId xmlns:a16="http://schemas.microsoft.com/office/drawing/2014/main" val="1902856098"/>
                    </a:ext>
                  </a:extLst>
                </a:gridCol>
              </a:tblGrid>
              <a:tr h="2569716">
                <a:tc>
                  <a:txBody>
                    <a:bodyPr/>
                    <a:lstStyle/>
                    <a:p>
                      <a:pPr marL="0" marR="0" algn="l">
                        <a:lnSpc>
                          <a:spcPct val="107000"/>
                        </a:lnSpc>
                        <a:spcBef>
                          <a:spcPts val="0"/>
                        </a:spcBef>
                        <a:spcAft>
                          <a:spcPts val="800"/>
                        </a:spcAft>
                      </a:pPr>
                      <a:r>
                        <a:rPr lang="en-US" sz="1400" dirty="0">
                          <a:effectLst/>
                        </a:rPr>
                        <a:t>      Students are present “RA” when…</a:t>
                      </a:r>
                    </a:p>
                    <a:p>
                      <a:pPr marL="342900" marR="0" lvl="0" indent="-342900" algn="l">
                        <a:lnSpc>
                          <a:spcPct val="107000"/>
                        </a:lnSpc>
                        <a:spcBef>
                          <a:spcPts val="0"/>
                        </a:spcBef>
                        <a:spcAft>
                          <a:spcPts val="0"/>
                        </a:spcAft>
                        <a:buFont typeface="+mj-lt"/>
                        <a:buAutoNum type="arabicPeriod"/>
                      </a:pPr>
                      <a:r>
                        <a:rPr lang="en-US" sz="1400" dirty="0">
                          <a:effectLst/>
                        </a:rPr>
                        <a:t>Teams: A student attends a synchronous Teams lesson (Download &amp; save the Teams meeting engagement roster.) or,</a:t>
                      </a:r>
                    </a:p>
                    <a:p>
                      <a:pPr marL="342900" marR="0" lvl="0" indent="-342900" algn="l">
                        <a:lnSpc>
                          <a:spcPct val="107000"/>
                        </a:lnSpc>
                        <a:spcBef>
                          <a:spcPts val="0"/>
                        </a:spcBef>
                        <a:spcAft>
                          <a:spcPts val="0"/>
                        </a:spcAft>
                        <a:buFont typeface="+mj-lt"/>
                        <a:buAutoNum type="arabicPeriod"/>
                      </a:pPr>
                      <a:r>
                        <a:rPr lang="en-US" sz="1400" dirty="0">
                          <a:effectLst/>
                        </a:rPr>
                        <a:t>HUB (LMS): A student engages on the HUB by completing an activity/ assignment in HUB (The curriculum Department has created a short assignment at the beginning of each day's lesson which is an excellent tool to use for attendance purposes.) or,</a:t>
                      </a:r>
                    </a:p>
                    <a:p>
                      <a:pPr marL="342900" marR="0" lvl="0" indent="-342900" algn="l">
                        <a:lnSpc>
                          <a:spcPct val="107000"/>
                        </a:lnSpc>
                        <a:spcBef>
                          <a:spcPts val="0"/>
                        </a:spcBef>
                        <a:spcAft>
                          <a:spcPts val="800"/>
                        </a:spcAft>
                        <a:buFont typeface="+mj-lt"/>
                        <a:buAutoNum type="arabicPeriod"/>
                      </a:pPr>
                      <a:r>
                        <a:rPr lang="en-US" sz="1400" dirty="0">
                          <a:effectLst/>
                        </a:rPr>
                        <a:t>Two-Way Communication: A student engages in a conversation or email exchange with a teacher of </a:t>
                      </a:r>
                      <a:r>
                        <a:rPr lang="en-US" sz="1500" dirty="0">
                          <a:effectLst/>
                        </a:rPr>
                        <a:t>record, SPED resource/co-teacher regarding lessons or assignments, or an intervention teacher (cannot be a TA).</a:t>
                      </a:r>
                    </a:p>
                    <a:p>
                      <a:pPr marL="0" marR="0" lvl="0" indent="0" algn="l">
                        <a:lnSpc>
                          <a:spcPct val="107000"/>
                        </a:lnSpc>
                        <a:spcBef>
                          <a:spcPts val="0"/>
                        </a:spcBef>
                        <a:spcAft>
                          <a:spcPts val="800"/>
                        </a:spcAft>
                        <a:buFont typeface="+mj-lt"/>
                        <a:buNone/>
                      </a:pPr>
                      <a:r>
                        <a:rPr lang="en-US" sz="1200" kern="1200" dirty="0">
                          <a:solidFill>
                            <a:schemeClr val="dk1"/>
                          </a:solidFill>
                          <a:effectLst/>
                          <a:latin typeface="+mn-lt"/>
                          <a:ea typeface="+mn-ea"/>
                          <a:cs typeface="+mn-cs"/>
                        </a:rPr>
                        <a:t>Teachers who are team teaching should share engagement information to ensure that all students who have engaged are accounted for at the 10:00 A.M. and 2:30 P.M. attendance times.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2840737717"/>
                  </a:ext>
                </a:extLst>
              </a:tr>
            </a:tbl>
          </a:graphicData>
        </a:graphic>
      </p:graphicFrame>
    </p:spTree>
    <p:extLst>
      <p:ext uri="{BB962C8B-B14F-4D97-AF65-F5344CB8AC3E}">
        <p14:creationId xmlns:p14="http://schemas.microsoft.com/office/powerpoint/2010/main" val="254375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DA88-6E7E-4215-8BF7-100BF9DA0DE6}"/>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Secondary Remote Asynchronous Attendance</a:t>
            </a:r>
          </a:p>
        </p:txBody>
      </p:sp>
      <p:sp>
        <p:nvSpPr>
          <p:cNvPr id="3" name="Content Placeholder 2">
            <a:extLst>
              <a:ext uri="{FF2B5EF4-FFF2-40B4-BE49-F238E27FC236}">
                <a16:creationId xmlns:a16="http://schemas.microsoft.com/office/drawing/2014/main" id="{BAF4A317-B58A-4C87-9759-058CC69127A2}"/>
              </a:ext>
            </a:extLst>
          </p:cNvPr>
          <p:cNvSpPr>
            <a:spLocks noGrp="1"/>
          </p:cNvSpPr>
          <p:nvPr>
            <p:ph idx="1"/>
          </p:nvPr>
        </p:nvSpPr>
        <p:spPr>
          <a:xfrm>
            <a:off x="1981200" y="1532731"/>
            <a:ext cx="8229600" cy="4724402"/>
          </a:xfrm>
        </p:spPr>
        <p:txBody>
          <a:bodyPr>
            <a:normAutofit fontScale="92500" lnSpcReduction="20000"/>
          </a:bodyPr>
          <a:lstStyle/>
          <a:p>
            <a:pPr marL="0" indent="0">
              <a:buNone/>
            </a:pPr>
            <a:r>
              <a:rPr lang="en-US" sz="2200" dirty="0"/>
              <a:t>Teachers will use two attendance codes</a:t>
            </a:r>
          </a:p>
          <a:p>
            <a:r>
              <a:rPr lang="en-US" sz="2000" b="1" u="sng" dirty="0"/>
              <a:t>Remote Asynchronous Present (RA)</a:t>
            </a:r>
          </a:p>
          <a:p>
            <a:pPr marL="0" indent="0">
              <a:buNone/>
            </a:pPr>
            <a:endParaRPr lang="en-US" dirty="0"/>
          </a:p>
          <a:p>
            <a:endParaRPr lang="en-US" dirty="0"/>
          </a:p>
          <a:p>
            <a:endParaRPr lang="en-US" dirty="0"/>
          </a:p>
          <a:p>
            <a:endParaRPr lang="en-US" dirty="0"/>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endParaRPr lang="en-US" sz="1200" i="1" dirty="0">
              <a:solidFill>
                <a:srgbClr val="0E101A"/>
              </a:solidFill>
            </a:endParaRPr>
          </a:p>
          <a:p>
            <a:pPr marL="0" indent="0">
              <a:buNone/>
            </a:pPr>
            <a:r>
              <a:rPr lang="en-US" sz="1200" i="1" dirty="0">
                <a:solidFill>
                  <a:srgbClr val="0E101A"/>
                </a:solidFill>
              </a:rPr>
              <a:t>A student who has not met the previous day's attendance requirement through one of the means listed above but did engage in learning and made progress on an assignment can be marked asynchronous present (RA). The teacher must document why they are marking the student asynchronous present. This criterion is only used when updating the previous day's absences. (See slide 17 regarding documentation.) </a:t>
            </a:r>
            <a:endParaRPr lang="en-US" sz="2000" dirty="0"/>
          </a:p>
          <a:p>
            <a:r>
              <a:rPr lang="en-US" sz="2000" b="1" u="sng" dirty="0"/>
              <a:t> AT (Absent by Teacher)</a:t>
            </a:r>
          </a:p>
          <a:p>
            <a:endParaRPr lang="en-US" dirty="0"/>
          </a:p>
        </p:txBody>
      </p:sp>
      <p:sp>
        <p:nvSpPr>
          <p:cNvPr id="4" name="Slide Number Placeholder 3">
            <a:extLst>
              <a:ext uri="{FF2B5EF4-FFF2-40B4-BE49-F238E27FC236}">
                <a16:creationId xmlns:a16="http://schemas.microsoft.com/office/drawing/2014/main" id="{F3A7FECE-89D7-4992-A847-75DB893588CF}"/>
              </a:ext>
            </a:extLst>
          </p:cNvPr>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7</a:t>
            </a:fld>
            <a:endParaRPr lang="en-US" dirty="0">
              <a:solidFill>
                <a:prstClr val="white"/>
              </a:solidFill>
              <a:latin typeface="Arial"/>
            </a:endParaRPr>
          </a:p>
        </p:txBody>
      </p:sp>
      <p:graphicFrame>
        <p:nvGraphicFramePr>
          <p:cNvPr id="6" name="Table 5">
            <a:extLst>
              <a:ext uri="{FF2B5EF4-FFF2-40B4-BE49-F238E27FC236}">
                <a16:creationId xmlns:a16="http://schemas.microsoft.com/office/drawing/2014/main" id="{DF59137B-0419-4AC8-8F79-550E42F6841A}"/>
              </a:ext>
            </a:extLst>
          </p:cNvPr>
          <p:cNvGraphicFramePr>
            <a:graphicFrameLocks noGrp="1"/>
          </p:cNvGraphicFramePr>
          <p:nvPr/>
        </p:nvGraphicFramePr>
        <p:xfrm>
          <a:off x="1981199" y="2270002"/>
          <a:ext cx="8067675" cy="2569716"/>
        </p:xfrm>
        <a:graphic>
          <a:graphicData uri="http://schemas.openxmlformats.org/drawingml/2006/table">
            <a:tbl>
              <a:tblPr>
                <a:tableStyleId>{5C22544A-7EE6-4342-B048-85BDC9FD1C3A}</a:tableStyleId>
              </a:tblPr>
              <a:tblGrid>
                <a:gridCol w="8067675">
                  <a:extLst>
                    <a:ext uri="{9D8B030D-6E8A-4147-A177-3AD203B41FA5}">
                      <a16:colId xmlns:a16="http://schemas.microsoft.com/office/drawing/2014/main" val="1902856098"/>
                    </a:ext>
                  </a:extLst>
                </a:gridCol>
              </a:tblGrid>
              <a:tr h="2569716">
                <a:tc>
                  <a:txBody>
                    <a:bodyPr/>
                    <a:lstStyle/>
                    <a:p>
                      <a:pPr marL="0" marR="0" algn="l">
                        <a:lnSpc>
                          <a:spcPct val="107000"/>
                        </a:lnSpc>
                        <a:spcBef>
                          <a:spcPts val="0"/>
                        </a:spcBef>
                        <a:spcAft>
                          <a:spcPts val="800"/>
                        </a:spcAft>
                      </a:pPr>
                      <a:r>
                        <a:rPr lang="en-US" sz="1400" dirty="0">
                          <a:effectLst/>
                        </a:rPr>
                        <a:t>      Students are present “RA” when…</a:t>
                      </a:r>
                    </a:p>
                    <a:p>
                      <a:pPr marL="342900" marR="0" lvl="0" indent="-342900" algn="l">
                        <a:lnSpc>
                          <a:spcPct val="107000"/>
                        </a:lnSpc>
                        <a:spcBef>
                          <a:spcPts val="0"/>
                        </a:spcBef>
                        <a:spcAft>
                          <a:spcPts val="0"/>
                        </a:spcAft>
                        <a:buFont typeface="+mj-lt"/>
                        <a:buAutoNum type="arabicPeriod"/>
                      </a:pPr>
                      <a:r>
                        <a:rPr lang="en-US" sz="1400" dirty="0">
                          <a:effectLst/>
                        </a:rPr>
                        <a:t>Teams: A student attends a synchronous Teams lesson (Download &amp; save the Teams meeting engagement roster.) or,</a:t>
                      </a:r>
                    </a:p>
                    <a:p>
                      <a:pPr marL="342900" marR="0" lvl="0" indent="-342900" algn="l">
                        <a:lnSpc>
                          <a:spcPct val="107000"/>
                        </a:lnSpc>
                        <a:spcBef>
                          <a:spcPts val="0"/>
                        </a:spcBef>
                        <a:spcAft>
                          <a:spcPts val="0"/>
                        </a:spcAft>
                        <a:buFont typeface="+mj-lt"/>
                        <a:buAutoNum type="arabicPeriod"/>
                      </a:pPr>
                      <a:r>
                        <a:rPr lang="en-US" sz="1400" dirty="0">
                          <a:effectLst/>
                        </a:rPr>
                        <a:t>HUB (LMS): A student engages on the HUB by completing an activity/ assignment in HUB (The curriculum Department has created a short assignment at the beginning of each day's lesson which is an excellent tool to use for attendance purposes.) or,</a:t>
                      </a:r>
                    </a:p>
                    <a:p>
                      <a:pPr marL="342900" marR="0" lvl="0" indent="-342900" algn="l">
                        <a:lnSpc>
                          <a:spcPct val="107000"/>
                        </a:lnSpc>
                        <a:spcBef>
                          <a:spcPts val="0"/>
                        </a:spcBef>
                        <a:spcAft>
                          <a:spcPts val="800"/>
                        </a:spcAft>
                        <a:buFont typeface="+mj-lt"/>
                        <a:buAutoNum type="arabicPeriod"/>
                      </a:pPr>
                      <a:r>
                        <a:rPr lang="en-US" sz="1400" dirty="0">
                          <a:effectLst/>
                        </a:rPr>
                        <a:t>Two-Way Communication: A student engages in a conversation or email exchange with a teacher of </a:t>
                      </a:r>
                      <a:r>
                        <a:rPr lang="en-US" sz="1500" dirty="0">
                          <a:effectLst/>
                        </a:rPr>
                        <a:t>record, SPED resource/co-teacher regarding lessons or assignments, or an intervention teacher (cannot be a TA).</a:t>
                      </a:r>
                    </a:p>
                  </a:txBody>
                  <a:tcPr marL="114300" marR="114300" marT="0" marB="0"/>
                </a:tc>
                <a:extLst>
                  <a:ext uri="{0D108BD9-81ED-4DB2-BD59-A6C34878D82A}">
                    <a16:rowId xmlns:a16="http://schemas.microsoft.com/office/drawing/2014/main" val="2840737717"/>
                  </a:ext>
                </a:extLst>
              </a:tr>
            </a:tbl>
          </a:graphicData>
        </a:graphic>
      </p:graphicFrame>
    </p:spTree>
    <p:extLst>
      <p:ext uri="{BB962C8B-B14F-4D97-AF65-F5344CB8AC3E}">
        <p14:creationId xmlns:p14="http://schemas.microsoft.com/office/powerpoint/2010/main" val="104162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370F-3CD9-4BDC-9B7E-EF3E88365466}"/>
              </a:ext>
            </a:extLst>
          </p:cNvPr>
          <p:cNvSpPr>
            <a:spLocks noGrp="1"/>
          </p:cNvSpPr>
          <p:nvPr>
            <p:ph type="title"/>
          </p:nvPr>
        </p:nvSpPr>
        <p:spPr/>
        <p:txBody>
          <a:bodyPr>
            <a:noAutofit/>
          </a:bodyPr>
          <a:lstStyle/>
          <a:p>
            <a:pPr algn="ctr" defTabSz="819239" fontAlgn="base">
              <a:lnSpc>
                <a:spcPct val="80000"/>
              </a:lnSpc>
              <a:spcAft>
                <a:spcPct val="0"/>
              </a:spcAft>
            </a:pPr>
            <a:r>
              <a:rPr lang="en-US" sz="4800" b="1" dirty="0">
                <a:latin typeface="Calibri" panose="020F0502020204030204" pitchFamily="34" charset="0"/>
                <a:ea typeface="ＭＳ Ｐゴシック" charset="-128"/>
                <a:cs typeface="Calibri" panose="020F0502020204030204" pitchFamily="34" charset="0"/>
              </a:rPr>
              <a:t>Additional Notes</a:t>
            </a:r>
          </a:p>
        </p:txBody>
      </p:sp>
      <p:sp>
        <p:nvSpPr>
          <p:cNvPr id="6" name="Content Placeholder 5">
            <a:extLst>
              <a:ext uri="{FF2B5EF4-FFF2-40B4-BE49-F238E27FC236}">
                <a16:creationId xmlns:a16="http://schemas.microsoft.com/office/drawing/2014/main" id="{90545862-DEA5-4932-B6F1-1C4A69395589}"/>
              </a:ext>
            </a:extLst>
          </p:cNvPr>
          <p:cNvSpPr>
            <a:spLocks noGrp="1"/>
          </p:cNvSpPr>
          <p:nvPr>
            <p:ph idx="1"/>
          </p:nvPr>
        </p:nvSpPr>
        <p:spPr/>
        <p:txBody>
          <a:bodyPr>
            <a:normAutofit/>
          </a:bodyPr>
          <a:lstStyle/>
          <a:p>
            <a:pPr marL="457188" lvl="1" indent="0" algn="just">
              <a:buNone/>
            </a:pPr>
            <a:r>
              <a:rPr lang="en-US" dirty="0">
                <a:effectLst/>
                <a:latin typeface="Arial Narrow" panose="020B0606020202030204" pitchFamily="34" charset="0"/>
                <a:ea typeface="Calibri" panose="020F0502020204030204" pitchFamily="34" charset="0"/>
                <a:cs typeface="Times New Roman" panose="02020603050405020304" pitchFamily="18" charset="0"/>
              </a:rPr>
              <a:t>All instructional interactions used for attendance purposes must be between the student and the </a:t>
            </a:r>
            <a:r>
              <a:rPr lang="en-US"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teachers of record</a:t>
            </a:r>
            <a:r>
              <a:rPr lang="en-US"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dirty="0">
                <a:effectLst/>
                <a:latin typeface="Arial Narrow" panose="020B0606020202030204" pitchFamily="34" charset="0"/>
                <a:ea typeface="Calibri" panose="020F0502020204030204" pitchFamily="34" charset="0"/>
                <a:cs typeface="Times New Roman" panose="02020603050405020304" pitchFamily="18" charset="0"/>
              </a:rPr>
              <a:t>for the student or a </a:t>
            </a:r>
            <a:r>
              <a:rPr lang="en-US"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special education teacher</a:t>
            </a:r>
            <a:r>
              <a:rPr lang="en-US"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dirty="0">
                <a:effectLst/>
                <a:latin typeface="Arial Narrow" panose="020B0606020202030204" pitchFamily="34" charset="0"/>
                <a:ea typeface="Calibri" panose="020F0502020204030204" pitchFamily="34" charset="0"/>
                <a:cs typeface="Times New Roman" panose="02020603050405020304" pitchFamily="18" charset="0"/>
              </a:rPr>
              <a:t>who provides services to the student.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188" lvl="1" indent="0" algn="just">
              <a:buNone/>
            </a:pPr>
            <a:r>
              <a:rPr lang="en-US"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Interactions with office staff, administrators, counselors, etc. do not count as instructional engagement and cannot be used to determine attendance.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188" lvl="1" indent="0">
              <a:buNone/>
            </a:pPr>
            <a:endParaRPr lang="en-US" sz="24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defTabSz="457200">
              <a:defRPr/>
            </a:pPr>
            <a:fld id="{FD52C1F8-3BA5-F24E-8618-E52498D87186}" type="slidenum">
              <a:rPr lang="en-US">
                <a:solidFill>
                  <a:prstClr val="white"/>
                </a:solidFill>
                <a:latin typeface="Arial"/>
              </a:rPr>
              <a:pPr defTabSz="457200">
                <a:defRPr/>
              </a:pPr>
              <a:t>8</a:t>
            </a:fld>
            <a:endParaRPr lang="en-US" dirty="0">
              <a:solidFill>
                <a:prstClr val="white"/>
              </a:solidFill>
              <a:latin typeface="Arial"/>
            </a:endParaRPr>
          </a:p>
        </p:txBody>
      </p:sp>
    </p:spTree>
    <p:extLst>
      <p:ext uri="{BB962C8B-B14F-4D97-AF65-F5344CB8AC3E}">
        <p14:creationId xmlns:p14="http://schemas.microsoft.com/office/powerpoint/2010/main" val="242824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b="1" dirty="0">
                <a:latin typeface="Calibri" panose="020F0502020204030204" pitchFamily="34" charset="0"/>
                <a:ea typeface="ＭＳ Ｐゴシック" charset="-128"/>
                <a:cs typeface="Calibri" panose="020F0502020204030204" pitchFamily="34" charset="0"/>
              </a:rPr>
              <a:t>Before the First Day </a:t>
            </a:r>
          </a:p>
        </p:txBody>
      </p:sp>
      <p:sp>
        <p:nvSpPr>
          <p:cNvPr id="6" name="Content Placeholder 5"/>
          <p:cNvSpPr>
            <a:spLocks noGrp="1"/>
          </p:cNvSpPr>
          <p:nvPr>
            <p:ph idx="1"/>
          </p:nvPr>
        </p:nvSpPr>
        <p:spPr>
          <a:xfrm>
            <a:off x="989351" y="1604514"/>
            <a:ext cx="9638675" cy="4597781"/>
          </a:xfrm>
        </p:spPr>
        <p:txBody>
          <a:bodyPr>
            <a:normAutofit/>
          </a:bodyPr>
          <a:lstStyle/>
          <a:p>
            <a:pPr marL="0" marR="0" indent="0">
              <a:lnSpc>
                <a:spcPct val="107000"/>
              </a:lnSpc>
              <a:spcBef>
                <a:spcPts val="0"/>
              </a:spcBef>
              <a:spcAft>
                <a:spcPts val="800"/>
              </a:spcAft>
              <a:buNone/>
            </a:pPr>
            <a:r>
              <a:rPr lang="en-US" b="1" dirty="0">
                <a:effectLst/>
                <a:latin typeface="Arial Narrow" panose="020B0606020202030204" pitchFamily="34" charset="0"/>
                <a:ea typeface="Calibri" panose="020F0502020204030204" pitchFamily="34" charset="0"/>
                <a:cs typeface="Times New Roman" panose="02020603050405020304" pitchFamily="18" charset="0"/>
              </a:rPr>
              <a:t>Before the First Day –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latin typeface="Arial Narrow" panose="020B0606020202030204" pitchFamily="34" charset="0"/>
                <a:ea typeface="Calibri" panose="020F0502020204030204" pitchFamily="34" charset="0"/>
                <a:cs typeface="Times New Roman" panose="02020603050405020304" pitchFamily="18" charset="0"/>
              </a:rPr>
              <a:t>Attendance Clerks will distribute via email First Day Attendance Instructions for Teachers, the Membership Microsoft Form Link and </a:t>
            </a:r>
            <a:r>
              <a:rPr lang="en-US" b="1" dirty="0">
                <a:effectLst/>
                <a:latin typeface="Arial Narrow" panose="020B0606020202030204" pitchFamily="34" charset="0"/>
                <a:ea typeface="Calibri" panose="020F0502020204030204" pitchFamily="34" charset="0"/>
                <a:cs typeface="Times New Roman" panose="02020603050405020304" pitchFamily="18" charset="0"/>
              </a:rPr>
              <a:t>Daily Attendance Class Rosters </a:t>
            </a:r>
            <a:r>
              <a:rPr lang="en-US" dirty="0">
                <a:effectLst/>
                <a:latin typeface="Arial Narrow" panose="020B0606020202030204" pitchFamily="34" charset="0"/>
                <a:ea typeface="Calibri" panose="020F0502020204030204" pitchFamily="34" charset="0"/>
                <a:cs typeface="Times New Roman" panose="02020603050405020304" pitchFamily="18" charset="0"/>
              </a:rPr>
              <a:t>to teachers who do not have access to PowerSchool Teacher Pro.  FSC will email attendance clerks and registrars the link and video for the Membership Microsoft Form</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Clr>
                <a:srgbClr val="800000"/>
              </a:buClr>
              <a:buNone/>
            </a:pPr>
            <a:endParaRPr lang="en-US" sz="2800" dirty="0"/>
          </a:p>
        </p:txBody>
      </p:sp>
      <p:sp>
        <p:nvSpPr>
          <p:cNvPr id="4" name="Slide Number Placeholder 3"/>
          <p:cNvSpPr>
            <a:spLocks noGrp="1"/>
          </p:cNvSpPr>
          <p:nvPr>
            <p:ph type="sldNum" sz="quarter" idx="12"/>
          </p:nvPr>
        </p:nvSpPr>
        <p:spPr/>
        <p:txBody>
          <a:bodyPr/>
          <a:lstStyle/>
          <a:p>
            <a:pPr defTabSz="457200"/>
            <a:fld id="{FD52C1F8-3BA5-F24E-8618-E52498D87186}" type="slidenum">
              <a:rPr lang="en-US">
                <a:solidFill>
                  <a:prstClr val="white"/>
                </a:solidFill>
                <a:latin typeface="Arial"/>
              </a:rPr>
              <a:pPr defTabSz="457200"/>
              <a:t>9</a:t>
            </a:fld>
            <a:endParaRPr lang="en-US" dirty="0">
              <a:solidFill>
                <a:prstClr val="white"/>
              </a:solidFill>
              <a:latin typeface="Arial"/>
            </a:endParaRPr>
          </a:p>
        </p:txBody>
      </p:sp>
    </p:spTree>
    <p:extLst>
      <p:ext uri="{BB962C8B-B14F-4D97-AF65-F5344CB8AC3E}">
        <p14:creationId xmlns:p14="http://schemas.microsoft.com/office/powerpoint/2010/main" val="3064025799"/>
      </p:ext>
    </p:extLst>
  </p:cSld>
  <p:clrMapOvr>
    <a:masterClrMapping/>
  </p:clrMapOvr>
</p:sld>
</file>

<file path=ppt/theme/theme1.xml><?xml version="1.0" encoding="utf-8"?>
<a:theme xmlns:a="http://schemas.openxmlformats.org/drawingml/2006/main" name="1_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2140</TotalTime>
  <Words>3001</Words>
  <Application>Microsoft Office PowerPoint</Application>
  <PresentationFormat>Widescreen</PresentationFormat>
  <Paragraphs>350</Paragraphs>
  <Slides>52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52</vt:i4>
      </vt:variant>
    </vt:vector>
  </HeadingPairs>
  <TitlesOfParts>
    <vt:vector size="65" baseType="lpstr">
      <vt:lpstr>Arial</vt:lpstr>
      <vt:lpstr>Arial Narrow</vt:lpstr>
      <vt:lpstr>Calibri</vt:lpstr>
      <vt:lpstr>Courier New</vt:lpstr>
      <vt:lpstr>Edwardian Script ITC</vt:lpstr>
      <vt:lpstr>Noto Sans Symbols</vt:lpstr>
      <vt:lpstr>Rockwell</vt:lpstr>
      <vt:lpstr>Symbol</vt:lpstr>
      <vt:lpstr>Times New Roman</vt:lpstr>
      <vt:lpstr>Verdana</vt:lpstr>
      <vt:lpstr>Wingdings</vt:lpstr>
      <vt:lpstr>1_Office Theme</vt:lpstr>
      <vt:lpstr>2_Office Theme</vt:lpstr>
      <vt:lpstr>Attendance Procedures for First Week of School  </vt:lpstr>
      <vt:lpstr>Norms</vt:lpstr>
      <vt:lpstr>Agenda:</vt:lpstr>
      <vt:lpstr>Compliance Monitoring Team</vt:lpstr>
      <vt:lpstr>Senior Student Information Representatives</vt:lpstr>
      <vt:lpstr>Elementary Remote Asynchronous Attendance</vt:lpstr>
      <vt:lpstr>Secondary Remote Asynchronous Attendance</vt:lpstr>
      <vt:lpstr>Additional Notes</vt:lpstr>
      <vt:lpstr>Before the First Day </vt:lpstr>
      <vt:lpstr>First Day – Tuesday, September 8</vt:lpstr>
      <vt:lpstr>Membership Microsoft Form  (Teachers will complete this form)</vt:lpstr>
      <vt:lpstr>Membership Microsoft Form </vt:lpstr>
      <vt:lpstr>Membership Microsoft Form Access (please copy and paste the link in your Google Chrome browser) </vt:lpstr>
      <vt:lpstr>Membership Microsoft Form Access</vt:lpstr>
      <vt:lpstr>Membership Microsoft Form Access</vt:lpstr>
      <vt:lpstr>First Day – Tuesday, September 8 (cont’d)</vt:lpstr>
      <vt:lpstr>ADA Attendance Morning Deadline  (submission by ADA Period/HR teacher) </vt:lpstr>
      <vt:lpstr>Run Absentee Report</vt:lpstr>
      <vt:lpstr>ADA Attendance Afternoon Deadline  (submission by ADA Period/HR teacher) </vt:lpstr>
      <vt:lpstr>PowerTeacher Attendance and Teacher Submission Status Reports</vt:lpstr>
      <vt:lpstr>Evening Attendance Callout  </vt:lpstr>
      <vt:lpstr>Elementary Attendance Cycle</vt:lpstr>
      <vt:lpstr>Elementary Attendance Cycle</vt:lpstr>
      <vt:lpstr>Secondary Attendance Cycle</vt:lpstr>
      <vt:lpstr>Secondary Attendance Cycle</vt:lpstr>
      <vt:lpstr>Second Day and any Day Thereafter</vt:lpstr>
      <vt:lpstr>Day After Attendance Locks</vt:lpstr>
      <vt:lpstr>Membership Count Process</vt:lpstr>
      <vt:lpstr>Membership on the Portal</vt:lpstr>
      <vt:lpstr>No-Show Process on Friday, September 11, 2020</vt:lpstr>
      <vt:lpstr>No-Show Process on Friday, September 11, 2020 Follow these instructions to No Show students</vt:lpstr>
      <vt:lpstr>Weekly Summary Report </vt:lpstr>
      <vt:lpstr>Weekly Summary Report (cont’d)</vt:lpstr>
      <vt:lpstr>Weekly Summary Report (cont’d)</vt:lpstr>
      <vt:lpstr>Weekly Summary Report (cont’d)</vt:lpstr>
      <vt:lpstr>Weekly Summary Report (cont’d)</vt:lpstr>
      <vt:lpstr>Weekly Summary Report (cont’d)</vt:lpstr>
      <vt:lpstr>Re-enroll a Student </vt:lpstr>
      <vt:lpstr>No-Show Verification Process  Beginning Monday September 14, 2020</vt:lpstr>
      <vt:lpstr>Membership Transaction Log</vt:lpstr>
      <vt:lpstr>Membership Transaction Log:  No Color-Coded Cards during Asynchronous Instruction</vt:lpstr>
      <vt:lpstr>Home Roster/Class Roster District Reports &gt; Scheduling &gt; Class Roster Auto Loader &gt; </vt:lpstr>
      <vt:lpstr>Teacher Attendance Submission Status Report </vt:lpstr>
      <vt:lpstr>Teacher Attendance Submission Status Report </vt:lpstr>
      <vt:lpstr>PowerTeacher Attendance Report </vt:lpstr>
      <vt:lpstr>PowerTeacher Attendance Report (cont’d)</vt:lpstr>
      <vt:lpstr>PowerTeacher Attendance Report (cont’d)</vt:lpstr>
      <vt:lpstr>PowerTeacher Attendance Report (cont’d)</vt:lpstr>
      <vt:lpstr>Search-Student Entry/Exit Summary Report </vt:lpstr>
      <vt:lpstr>Membership Reporting</vt:lpstr>
      <vt:lpstr>Friendly Reminder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Job-Alike Training  Campus Student Information Representatives</dc:title>
  <dc:creator>Winfree, Veda L</dc:creator>
  <cp:lastModifiedBy>Cisneros, Heidi B</cp:lastModifiedBy>
  <cp:revision>111</cp:revision>
  <dcterms:created xsi:type="dcterms:W3CDTF">2020-08-28T11:21:23Z</dcterms:created>
  <dcterms:modified xsi:type="dcterms:W3CDTF">2020-09-03T02:37:21Z</dcterms:modified>
</cp:coreProperties>
</file>